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3" r:id="rId2"/>
    <p:sldId id="258" r:id="rId3"/>
    <p:sldId id="261" r:id="rId4"/>
    <p:sldId id="275" r:id="rId5"/>
    <p:sldId id="276" r:id="rId6"/>
    <p:sldId id="277" r:id="rId7"/>
    <p:sldId id="284" r:id="rId8"/>
    <p:sldId id="291" r:id="rId9"/>
    <p:sldId id="278" r:id="rId10"/>
    <p:sldId id="279" r:id="rId11"/>
    <p:sldId id="280" r:id="rId12"/>
    <p:sldId id="288" r:id="rId13"/>
    <p:sldId id="289" r:id="rId14"/>
    <p:sldId id="290" r:id="rId15"/>
    <p:sldId id="265" r:id="rId16"/>
    <p:sldId id="266" r:id="rId17"/>
    <p:sldId id="270" r:id="rId18"/>
    <p:sldId id="271" r:id="rId19"/>
    <p:sldId id="272" r:id="rId20"/>
    <p:sldId id="273" r:id="rId21"/>
    <p:sldId id="274" r:id="rId22"/>
    <p:sldId id="281" r:id="rId23"/>
    <p:sldId id="282" r:id="rId24"/>
    <p:sldId id="283" r:id="rId25"/>
    <p:sldId id="287" r:id="rId26"/>
    <p:sldId id="295" r:id="rId27"/>
    <p:sldId id="296" r:id="rId28"/>
    <p:sldId id="297" r:id="rId29"/>
    <p:sldId id="298" r:id="rId30"/>
    <p:sldId id="29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8" d="100"/>
          <a:sy n="108" d="100"/>
        </p:scale>
        <p:origin x="-96" y="-47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58960-181E-F14E-AA3C-43DCFF93D0BC}" type="datetimeFigureOut">
              <a:rPr lang="en-US" smtClean="0"/>
              <a:t>28/10/17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05481-4864-3846-B321-4C6CDB46F298}" type="slidenum">
              <a:rPr lang="en-GB" smtClean="0"/>
              <a:t>‹#›</a:t>
            </a:fld>
            <a:endParaRPr lang="en-GB"/>
          </a:p>
        </p:txBody>
      </p:sp>
    </p:spTree>
    <p:extLst>
      <p:ext uri="{BB962C8B-B14F-4D97-AF65-F5344CB8AC3E}">
        <p14:creationId xmlns:p14="http://schemas.microsoft.com/office/powerpoint/2010/main" val="20489460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Roscoe</a:t>
            </a:r>
            <a:r>
              <a:rPr lang="en-GB" baseline="0" dirty="0" smtClean="0"/>
              <a:t> and Schofield (1963) “Mechanical behaviour of an idealised ‘wet-clay’</a:t>
            </a:r>
            <a:r>
              <a:rPr lang="en-GB" dirty="0" smtClean="0"/>
              <a:t> introduced </a:t>
            </a:r>
            <a:r>
              <a:rPr lang="en-GB" baseline="0" dirty="0" smtClean="0"/>
              <a:t>50 years ago </a:t>
            </a:r>
            <a:r>
              <a:rPr lang="en-GB" dirty="0" smtClean="0"/>
              <a:t>a theoretical</a:t>
            </a:r>
            <a:r>
              <a:rPr lang="en-GB" baseline="0" dirty="0" smtClean="0"/>
              <a:t> model of an aggregation of durable hard cohesion-less soil grains. 5 years later, in </a:t>
            </a:r>
            <a:r>
              <a:rPr lang="en-GB" dirty="0" smtClean="0"/>
              <a:t>Schofield and Wroth (1968) ‘Critical</a:t>
            </a:r>
            <a:r>
              <a:rPr lang="en-GB" baseline="0" dirty="0" smtClean="0"/>
              <a:t> State Soil Mechanics’</a:t>
            </a:r>
            <a:r>
              <a:rPr lang="en-GB" dirty="0" smtClean="0"/>
              <a:t> text book, t</a:t>
            </a:r>
            <a:r>
              <a:rPr lang="en-GB" baseline="0" dirty="0" smtClean="0"/>
              <a:t>his wet-clay was re-branded as </a:t>
            </a:r>
            <a:r>
              <a:rPr lang="en-GB" dirty="0" smtClean="0"/>
              <a:t>Cam-clay. In an effectively stressed elastic</a:t>
            </a:r>
            <a:r>
              <a:rPr lang="en-GB" baseline="0" dirty="0" smtClean="0"/>
              <a:t>-plastic aggregation of grains Taylor’s mechanical phenomenon called Interlocking can cause apparent cohesion without clay grain surface chemistry. Physical centrifuge model test may be used in validating computation. </a:t>
            </a:r>
            <a:endParaRPr lang="en-GB" dirty="0"/>
          </a:p>
        </p:txBody>
      </p:sp>
      <p:sp>
        <p:nvSpPr>
          <p:cNvPr id="4" name="Slide Number Placeholder 3"/>
          <p:cNvSpPr>
            <a:spLocks noGrp="1"/>
          </p:cNvSpPr>
          <p:nvPr>
            <p:ph type="sldNum" sz="quarter" idx="10"/>
          </p:nvPr>
        </p:nvSpPr>
        <p:spPr/>
        <p:txBody>
          <a:bodyPr/>
          <a:lstStyle/>
          <a:p>
            <a:fld id="{AB2F5804-CF3A-DE45-A7C6-D921C0508E7B}" type="slidenum">
              <a:rPr lang="en-GB" smtClean="0"/>
              <a:t>1</a:t>
            </a:fld>
            <a:endParaRPr lang="en-GB" dirty="0"/>
          </a:p>
        </p:txBody>
      </p:sp>
    </p:spTree>
    <p:extLst>
      <p:ext uri="{BB962C8B-B14F-4D97-AF65-F5344CB8AC3E}">
        <p14:creationId xmlns:p14="http://schemas.microsoft.com/office/powerpoint/2010/main" val="2806101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began Critical State Soil Mechanics research by considering elasticity, and then developed my </a:t>
            </a:r>
            <a:r>
              <a:rPr lang="en-US" dirty="0" smtClean="0"/>
              <a:t>(q, p’) triaxial state parameters and calculated work in plastic compression</a:t>
            </a:r>
            <a:r>
              <a:rPr lang="en-US" baseline="0" dirty="0" smtClean="0"/>
              <a:t> and distortion</a:t>
            </a:r>
            <a:r>
              <a:rPr lang="en-US" dirty="0" smtClean="0"/>
              <a:t>.</a:t>
            </a:r>
            <a:r>
              <a:rPr lang="en-US" baseline="0" dirty="0" smtClean="0"/>
              <a:t> Neither Mohr’s circles nor general tensor mechanics were helpful in calculating work. Roscoe &amp; Schofield (1963) plastic continuum compression mechanics then fitted triaxial test data much better than Bishop &amp; Henkel (1957 and 1963).</a:t>
            </a:r>
            <a:endParaRPr lang="en-US" dirty="0" smtClean="0"/>
          </a:p>
          <a:p>
            <a:endParaRPr lang="en-US" dirty="0"/>
          </a:p>
        </p:txBody>
      </p:sp>
      <p:sp>
        <p:nvSpPr>
          <p:cNvPr id="4" name="Slide Number Placeholder 3"/>
          <p:cNvSpPr>
            <a:spLocks noGrp="1"/>
          </p:cNvSpPr>
          <p:nvPr>
            <p:ph type="sldNum" sz="quarter" idx="10"/>
          </p:nvPr>
        </p:nvSpPr>
        <p:spPr/>
        <p:txBody>
          <a:bodyPr/>
          <a:lstStyle/>
          <a:p>
            <a:fld id="{92C130C0-8177-784E-9E24-DEF867A1DD35}" type="slidenum">
              <a:rPr lang="en-US" smtClean="0"/>
              <a:t>12</a:t>
            </a:fld>
            <a:endParaRPr lang="en-US"/>
          </a:p>
        </p:txBody>
      </p:sp>
    </p:spTree>
    <p:extLst>
      <p:ext uri="{BB962C8B-B14F-4D97-AF65-F5344CB8AC3E}">
        <p14:creationId xmlns:p14="http://schemas.microsoft.com/office/powerpoint/2010/main" val="161034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a:sym typeface="Symbol" charset="0"/>
              </a:rPr>
              <a:t>Calculation of work in each step of a triaxial test path </a:t>
            </a:r>
          </a:p>
          <a:p>
            <a:r>
              <a:rPr lang="en-GB" sz="1200" dirty="0" smtClean="0">
                <a:latin typeface="Arial"/>
                <a:sym typeface="Symbol" charset="0"/>
              </a:rPr>
              <a:t></a:t>
            </a:r>
            <a:r>
              <a:rPr lang="en-GB" sz="1200" baseline="-25000" dirty="0" smtClean="0">
                <a:latin typeface="Arial"/>
                <a:sym typeface="Symbol" charset="0"/>
              </a:rPr>
              <a:t>r</a:t>
            </a:r>
            <a:r>
              <a:rPr lang="en-GB" sz="1200" dirty="0" smtClean="0">
                <a:latin typeface="Arial"/>
                <a:sym typeface="Symbol" charset="0"/>
              </a:rPr>
              <a:t> dv/v + (</a:t>
            </a:r>
            <a:r>
              <a:rPr lang="en-GB" sz="1200" baseline="-25000" dirty="0" smtClean="0">
                <a:latin typeface="Arial"/>
                <a:sym typeface="Symbol" charset="0"/>
              </a:rPr>
              <a:t>a</a:t>
            </a:r>
            <a:r>
              <a:rPr lang="en-GB" sz="1200" dirty="0" smtClean="0">
                <a:latin typeface="Arial"/>
                <a:sym typeface="Symbol" charset="0"/>
              </a:rPr>
              <a:t> - </a:t>
            </a:r>
            <a:r>
              <a:rPr lang="en-GB" sz="1200" baseline="-25000" dirty="0" smtClean="0">
                <a:latin typeface="Arial"/>
                <a:sym typeface="Symbol" charset="0"/>
              </a:rPr>
              <a:t>r</a:t>
            </a:r>
            <a:r>
              <a:rPr lang="en-GB" sz="1200" dirty="0" smtClean="0">
                <a:latin typeface="Arial"/>
                <a:sym typeface="Symbol" charset="0"/>
              </a:rPr>
              <a:t>) (dl/l) = </a:t>
            </a:r>
            <a:r>
              <a:rPr lang="en-GB" sz="1200" baseline="-25000" dirty="0" smtClean="0">
                <a:latin typeface="Arial"/>
                <a:sym typeface="Symbol" charset="0"/>
              </a:rPr>
              <a:t>r</a:t>
            </a:r>
            <a:r>
              <a:rPr lang="en-GB" sz="1200" dirty="0" smtClean="0">
                <a:latin typeface="Arial"/>
                <a:sym typeface="Symbol" charset="0"/>
              </a:rPr>
              <a:t> (</a:t>
            </a:r>
            <a:r>
              <a:rPr lang="en-GB" sz="1200" baseline="0" dirty="0" err="1" smtClean="0">
                <a:latin typeface="Arial"/>
                <a:sym typeface="Symbol" charset="0"/>
              </a:rPr>
              <a:t>dε</a:t>
            </a:r>
            <a:r>
              <a:rPr lang="en-GB" sz="1200" baseline="-25000" dirty="0" err="1" smtClean="0">
                <a:latin typeface="Arial"/>
                <a:sym typeface="Symbol" charset="0"/>
              </a:rPr>
              <a:t>l</a:t>
            </a:r>
            <a:r>
              <a:rPr lang="en-GB" sz="1200" baseline="0" dirty="0" smtClean="0">
                <a:latin typeface="Arial"/>
                <a:sym typeface="Symbol" charset="0"/>
              </a:rPr>
              <a:t> + 2ε</a:t>
            </a:r>
            <a:r>
              <a:rPr lang="en-GB" sz="1200" baseline="-25000" dirty="0" smtClean="0">
                <a:latin typeface="Arial"/>
                <a:sym typeface="Symbol" charset="0"/>
              </a:rPr>
              <a:t>r</a:t>
            </a:r>
            <a:r>
              <a:rPr lang="en-GB" sz="1200" baseline="0" dirty="0" smtClean="0">
                <a:latin typeface="Arial"/>
                <a:sym typeface="Symbol" charset="0"/>
              </a:rPr>
              <a:t>) + </a:t>
            </a:r>
            <a:r>
              <a:rPr lang="en-GB" sz="1200" dirty="0" smtClean="0">
                <a:latin typeface="Arial"/>
                <a:sym typeface="Symbol" charset="0"/>
              </a:rPr>
              <a:t>(</a:t>
            </a:r>
            <a:r>
              <a:rPr lang="en-GB" sz="1200" baseline="-25000" dirty="0" smtClean="0">
                <a:latin typeface="Arial"/>
                <a:sym typeface="Symbol" charset="0"/>
              </a:rPr>
              <a:t>a</a:t>
            </a:r>
            <a:r>
              <a:rPr lang="en-GB" sz="1200" dirty="0" smtClean="0">
                <a:latin typeface="Arial"/>
                <a:sym typeface="Symbol" charset="0"/>
              </a:rPr>
              <a:t> - </a:t>
            </a:r>
            <a:r>
              <a:rPr lang="en-GB" sz="1200" baseline="-25000" dirty="0" smtClean="0">
                <a:latin typeface="Arial"/>
                <a:sym typeface="Symbol" charset="0"/>
              </a:rPr>
              <a:t>r</a:t>
            </a:r>
            <a:r>
              <a:rPr lang="en-GB" sz="1200" dirty="0" smtClean="0">
                <a:latin typeface="Arial"/>
                <a:sym typeface="Symbol" charset="0"/>
              </a:rPr>
              <a:t>) </a:t>
            </a:r>
            <a:r>
              <a:rPr lang="en-GB" sz="1200" baseline="0" dirty="0" err="1" smtClean="0">
                <a:latin typeface="Arial"/>
                <a:sym typeface="Symbol" charset="0"/>
              </a:rPr>
              <a:t>dε</a:t>
            </a:r>
            <a:r>
              <a:rPr lang="en-GB" sz="1200" baseline="-25000" dirty="0" err="1" smtClean="0">
                <a:latin typeface="Arial"/>
                <a:sym typeface="Symbol" charset="0"/>
              </a:rPr>
              <a:t>a</a:t>
            </a:r>
            <a:r>
              <a:rPr lang="en-GB" sz="1200" baseline="0" dirty="0" smtClean="0">
                <a:latin typeface="Arial"/>
                <a:sym typeface="Symbol" charset="0"/>
              </a:rPr>
              <a:t> = </a:t>
            </a:r>
            <a:r>
              <a:rPr lang="en-GB" sz="1200" dirty="0" smtClean="0">
                <a:latin typeface="Arial"/>
                <a:sym typeface="Symbol" charset="0"/>
              </a:rPr>
              <a:t></a:t>
            </a:r>
            <a:r>
              <a:rPr lang="en-GB" sz="1200" baseline="-25000" dirty="0" err="1" smtClean="0">
                <a:latin typeface="Arial"/>
                <a:sym typeface="Symbol" charset="0"/>
              </a:rPr>
              <a:t>l</a:t>
            </a:r>
            <a:r>
              <a:rPr lang="en-GB" sz="1200" baseline="0" dirty="0" err="1" smtClean="0">
                <a:latin typeface="Arial"/>
                <a:sym typeface="Symbol" charset="0"/>
              </a:rPr>
              <a:t>ε</a:t>
            </a:r>
            <a:r>
              <a:rPr lang="en-GB" sz="1200" baseline="-25000" dirty="0" err="1" smtClean="0">
                <a:latin typeface="Arial"/>
                <a:sym typeface="Symbol" charset="0"/>
              </a:rPr>
              <a:t>l</a:t>
            </a:r>
            <a:r>
              <a:rPr lang="en-GB" sz="1200" baseline="0" dirty="0" smtClean="0">
                <a:latin typeface="Arial"/>
                <a:sym typeface="Symbol" charset="0"/>
              </a:rPr>
              <a:t> + 2</a:t>
            </a:r>
            <a:r>
              <a:rPr lang="en-GB" sz="1200" dirty="0" smtClean="0">
                <a:latin typeface="Arial"/>
                <a:sym typeface="Symbol" charset="0"/>
              </a:rPr>
              <a:t></a:t>
            </a:r>
            <a:r>
              <a:rPr lang="en-GB" sz="1200" baseline="-25000" dirty="0" smtClean="0">
                <a:latin typeface="Arial"/>
                <a:sym typeface="Symbol" charset="0"/>
              </a:rPr>
              <a:t>r</a:t>
            </a:r>
            <a:r>
              <a:rPr lang="en-GB" sz="1200" dirty="0" smtClean="0">
                <a:latin typeface="Arial"/>
                <a:sym typeface="Symbol" charset="0"/>
              </a:rPr>
              <a:t> </a:t>
            </a:r>
            <a:r>
              <a:rPr lang="en-GB" sz="1200" baseline="0" dirty="0" err="1" smtClean="0">
                <a:latin typeface="Arial"/>
                <a:sym typeface="Symbol" charset="0"/>
              </a:rPr>
              <a:t>ε</a:t>
            </a:r>
            <a:r>
              <a:rPr lang="en-GB" sz="1200" baseline="-25000" dirty="0" err="1" smtClean="0">
                <a:latin typeface="Arial"/>
                <a:sym typeface="Symbol" charset="0"/>
              </a:rPr>
              <a:t>r</a:t>
            </a:r>
            <a:endParaRPr lang="en-US" baseline="0" dirty="0"/>
          </a:p>
        </p:txBody>
      </p:sp>
      <p:sp>
        <p:nvSpPr>
          <p:cNvPr id="4" name="Slide Number Placeholder 3"/>
          <p:cNvSpPr>
            <a:spLocks noGrp="1"/>
          </p:cNvSpPr>
          <p:nvPr>
            <p:ph type="sldNum" sz="quarter" idx="10"/>
          </p:nvPr>
        </p:nvSpPr>
        <p:spPr/>
        <p:txBody>
          <a:bodyPr/>
          <a:lstStyle/>
          <a:p>
            <a:fld id="{DD7C15A1-BCB6-9D49-A885-7ED8F23B2D1F}" type="slidenum">
              <a:rPr lang="en-US" smtClean="0"/>
              <a:t>13</a:t>
            </a:fld>
            <a:endParaRPr lang="en-US"/>
          </a:p>
        </p:txBody>
      </p:sp>
    </p:spTree>
    <p:extLst>
      <p:ext uri="{BB962C8B-B14F-4D97-AF65-F5344CB8AC3E}">
        <p14:creationId xmlns:p14="http://schemas.microsoft.com/office/powerpoint/2010/main" val="249633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Terzaghi measured passive lateral earth pressure forces he did not consider rotation of principal stress direction. Schofield (1961) in Proc.5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ICSMFE (</a:t>
            </a:r>
            <a:r>
              <a:rPr lang="en-US" sz="1200" kern="1200" smtClean="0">
                <a:solidFill>
                  <a:schemeClr val="tx1"/>
                </a:solidFill>
                <a:effectLst/>
                <a:latin typeface="+mn-lt"/>
                <a:ea typeface="+mn-ea"/>
                <a:cs typeface="+mn-cs"/>
              </a:rPr>
              <a:t>Paris.)</a:t>
            </a:r>
            <a:r>
              <a:rPr lang="en-US" sz="1200" kern="1200" baseline="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observed that dilation of dense soil caused the magnitude of passive lateral pressure force in front of a rotating plate to increase as the principal stress direction rotated. A plane limiting frictional stress field computation predicted this phenomenon correctly. Micro mechanics of interlocking may produce this plastic continuum behaviour in an aggregate of sand grains, or of clay clusters. What we observe is widespread movement among grains, not slip on surfaces where limiting stress circles are tangential to a Mohr Coulomb envelope. Movement in an aggregate is very different from slip in a machine like a petrol engine. Our grains tumble and jump about.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9F12CB-CEF1-4B58-B21D-38A7EE96F75A}" type="slidenum">
              <a:rPr lang="en-GB" smtClean="0"/>
              <a:t>14</a:t>
            </a:fld>
            <a:endParaRPr lang="en-GB" dirty="0"/>
          </a:p>
        </p:txBody>
      </p:sp>
    </p:spTree>
    <p:extLst>
      <p:ext uri="{BB962C8B-B14F-4D97-AF65-F5344CB8AC3E}">
        <p14:creationId xmlns:p14="http://schemas.microsoft.com/office/powerpoint/2010/main" val="274178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088A44-B123-E24E-B991-BE3B5B2AE86F}" type="slidenum">
              <a:rPr lang="en-US" sz="1200"/>
              <a:pPr eaLnBrk="1" hangingPunct="1"/>
              <a:t>15</a:t>
            </a:fld>
            <a:endParaRPr lang="en-US" sz="1200" dirty="0"/>
          </a:p>
        </p:txBody>
      </p:sp>
      <p:sp>
        <p:nvSpPr>
          <p:cNvPr id="35842" name="Rectangle 2"/>
          <p:cNvSpPr>
            <a:spLocks noGrp="1" noRot="1" noChangeAspect="1" noChangeArrowheads="1"/>
          </p:cNvSpPr>
          <p:nvPr>
            <p:ph type="sldImg"/>
          </p:nvPr>
        </p:nvSpPr>
        <p:spPr bwMode="auto">
          <a:xfrm>
            <a:off x="1144588" y="685800"/>
            <a:ext cx="4576762" cy="3432175"/>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bwMode="auto">
          <a:xfrm>
            <a:off x="914400" y="4344988"/>
            <a:ext cx="5029200" cy="411321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0181" tIns="45090" rIns="90181" bIns="45090" numCol="1" anchor="t" anchorCtr="0" compatLnSpc="1">
            <a:prstTxWarp prst="textNoShape">
              <a:avLst/>
            </a:prstTxWarp>
          </a:bodyPr>
          <a:lstStyle/>
          <a:p>
            <a:pPr eaLnBrk="1" hangingPunct="1">
              <a:spcBef>
                <a:spcPct val="0"/>
              </a:spcBef>
            </a:pPr>
            <a:r>
              <a:rPr lang="en-GB" dirty="0" smtClean="0">
                <a:latin typeface="Arial"/>
              </a:rPr>
              <a:t>At Caltech 1963-4 I realised</a:t>
            </a:r>
            <a:r>
              <a:rPr lang="en-GB" baseline="0" dirty="0" smtClean="0">
                <a:latin typeface="Arial"/>
              </a:rPr>
              <a:t> that </a:t>
            </a:r>
            <a:r>
              <a:rPr lang="en-GB" dirty="0" smtClean="0">
                <a:latin typeface="Arial"/>
              </a:rPr>
              <a:t>the Plasticity Index in Casagrande’s soil classification is simply the slope of a </a:t>
            </a:r>
            <a:r>
              <a:rPr lang="en-GB" baseline="0" dirty="0" smtClean="0">
                <a:latin typeface="Arial"/>
              </a:rPr>
              <a:t>Critical State line. A liquid limit test finds what change of water content will increase un-drained strength 100 times (with falling cup) or 3 times (with falling cone). The existence of CS lines suggests a new conjecture for Earth Science about evolution of granular aggregates as they flow during the processes that lead to formation of the topology of the Earth.</a:t>
            </a:r>
            <a:endParaRPr lang="en-GB" dirty="0">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CS paste X is three times stronger</a:t>
            </a:r>
            <a:r>
              <a:rPr lang="en-US" baseline="0" dirty="0" smtClean="0"/>
              <a:t> than a CS paste </a:t>
            </a:r>
            <a:r>
              <a:rPr lang="en-US" dirty="0" smtClean="0"/>
              <a:t>Y, then a 240 grm fall cone will penetrate the same depth into paste X as an 80 grm cone penetrates into paste Y. The</a:t>
            </a:r>
            <a:r>
              <a:rPr lang="en-US" baseline="0" dirty="0" smtClean="0"/>
              <a:t> US Army used Casagrande’s test (equivalent to the fall cone) successfully in construction all round the world in WWII, so CS theory should have world wide applications in construction .</a:t>
            </a:r>
            <a:endParaRPr lang="en-US" dirty="0"/>
          </a:p>
        </p:txBody>
      </p:sp>
      <p:sp>
        <p:nvSpPr>
          <p:cNvPr id="4" name="Slide Number Placeholder 3"/>
          <p:cNvSpPr>
            <a:spLocks noGrp="1"/>
          </p:cNvSpPr>
          <p:nvPr>
            <p:ph type="sldNum" sz="quarter" idx="10"/>
          </p:nvPr>
        </p:nvSpPr>
        <p:spPr/>
        <p:txBody>
          <a:bodyPr/>
          <a:lstStyle/>
          <a:p>
            <a:fld id="{0E9786C0-AAE2-6F4B-9A76-BB44CF27CCA6}" type="slidenum">
              <a:rPr lang="en-US" smtClean="0"/>
              <a:t>16</a:t>
            </a:fld>
            <a:endParaRPr lang="en-US" dirty="0"/>
          </a:p>
        </p:txBody>
      </p:sp>
    </p:spTree>
    <p:extLst>
      <p:ext uri="{BB962C8B-B14F-4D97-AF65-F5344CB8AC3E}">
        <p14:creationId xmlns:p14="http://schemas.microsoft.com/office/powerpoint/2010/main" val="1396069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Cambridge Professor Sir John Baker plastically designed the Morrison</a:t>
            </a:r>
            <a:r>
              <a:rPr lang="en-US" baseline="0" dirty="0" smtClean="0"/>
              <a:t> Shelter</a:t>
            </a:r>
            <a:r>
              <a:rPr lang="en-US" dirty="0" smtClean="0"/>
              <a:t> for UK Civil Defense. V2</a:t>
            </a:r>
            <a:r>
              <a:rPr lang="en-US" baseline="0" dirty="0" smtClean="0"/>
              <a:t> </a:t>
            </a:r>
            <a:r>
              <a:rPr lang="en-US" dirty="0" smtClean="0"/>
              <a:t>rockets in</a:t>
            </a:r>
            <a:r>
              <a:rPr lang="en-US" baseline="0" dirty="0" smtClean="0"/>
              <a:t> WWII</a:t>
            </a:r>
            <a:r>
              <a:rPr lang="en-US" dirty="0" smtClean="0"/>
              <a:t> made houses collapse.</a:t>
            </a:r>
            <a:r>
              <a:rPr lang="en-US" baseline="0" dirty="0" smtClean="0"/>
              <a:t> The work dissipated in bending mild steel dissipated the work of a house moving down 6 inches. A </a:t>
            </a:r>
            <a:r>
              <a:rPr lang="en-US" dirty="0" smtClean="0"/>
              <a:t>housewife and children sleeping in the 30inch high Morrison shelter, had </a:t>
            </a:r>
            <a:r>
              <a:rPr lang="en-US" baseline="0" dirty="0" smtClean="0"/>
              <a:t>24inches to stay alive in (a friend of mine did so). An authentic geotechnical plastic design requires an “soil aggregate mechanics” that includes plastic compression and optimum compaction.</a:t>
            </a:r>
            <a:endParaRPr lang="en-US" dirty="0"/>
          </a:p>
        </p:txBody>
      </p:sp>
      <p:sp>
        <p:nvSpPr>
          <p:cNvPr id="4" name="Slide Number Placeholder 3"/>
          <p:cNvSpPr>
            <a:spLocks noGrp="1"/>
          </p:cNvSpPr>
          <p:nvPr>
            <p:ph type="sldNum" sz="quarter" idx="10"/>
          </p:nvPr>
        </p:nvSpPr>
        <p:spPr/>
        <p:txBody>
          <a:bodyPr/>
          <a:lstStyle/>
          <a:p>
            <a:fld id="{0E9786C0-AAE2-6F4B-9A76-BB44CF27CCA6}" type="slidenum">
              <a:rPr lang="en-US" smtClean="0"/>
              <a:t>20</a:t>
            </a:fld>
            <a:endParaRPr lang="en-US" dirty="0"/>
          </a:p>
        </p:txBody>
      </p:sp>
    </p:spTree>
    <p:extLst>
      <p:ext uri="{BB962C8B-B14F-4D97-AF65-F5344CB8AC3E}">
        <p14:creationId xmlns:p14="http://schemas.microsoft.com/office/powerpoint/2010/main" val="2042683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Plastic design in WWII produced a bomb shelter that saved many lives. A </a:t>
            </a:r>
            <a:r>
              <a:rPr lang="en-GB" sz="1200" kern="1200" dirty="0" smtClean="0">
                <a:solidFill>
                  <a:schemeClr val="tx1"/>
                </a:solidFill>
                <a:effectLst/>
                <a:latin typeface="+mn-lt"/>
                <a:ea typeface="+mn-ea"/>
                <a:cs typeface="+mn-cs"/>
              </a:rPr>
              <a:t>hard learned lesson of WWII </a:t>
            </a:r>
            <a:r>
              <a:rPr lang="en-US" sz="1200" kern="1200" dirty="0" smtClean="0">
                <a:solidFill>
                  <a:schemeClr val="tx1"/>
                </a:solidFill>
                <a:effectLst/>
                <a:latin typeface="+mn-lt"/>
                <a:ea typeface="+mn-ea"/>
                <a:cs typeface="+mn-cs"/>
              </a:rPr>
              <a:t>was too quickly lost immediately after WWII when </a:t>
            </a:r>
            <a:r>
              <a:rPr lang="en-GB" sz="1200" kern="1200" dirty="0" smtClean="0">
                <a:solidFill>
                  <a:schemeClr val="tx1"/>
                </a:solidFill>
                <a:effectLst/>
                <a:latin typeface="+mn-lt"/>
                <a:ea typeface="+mn-ea"/>
                <a:cs typeface="+mn-cs"/>
              </a:rPr>
              <a:t>Western Engineering educators</a:t>
            </a:r>
            <a:r>
              <a:rPr lang="en-US" sz="1200" kern="1200" dirty="0" smtClean="0">
                <a:solidFill>
                  <a:schemeClr val="tx1"/>
                </a:solidFill>
                <a:effectLst/>
                <a:latin typeface="+mn-lt"/>
                <a:ea typeface="+mn-ea"/>
                <a:cs typeface="+mn-cs"/>
              </a:rPr>
              <a:t> forgot and </a:t>
            </a:r>
            <a:r>
              <a:rPr lang="en-GB" sz="1200" kern="1200" dirty="0" smtClean="0">
                <a:solidFill>
                  <a:schemeClr val="tx1"/>
                </a:solidFill>
                <a:effectLst/>
                <a:latin typeface="+mn-lt"/>
                <a:ea typeface="+mn-ea"/>
                <a:cs typeface="+mn-cs"/>
              </a:rPr>
              <a:t>failed to teach </a:t>
            </a:r>
            <a:r>
              <a:rPr lang="en-US" sz="1200" kern="1200" dirty="0" smtClean="0">
                <a:solidFill>
                  <a:schemeClr val="tx1"/>
                </a:solidFill>
                <a:effectLst/>
                <a:latin typeface="+mn-lt"/>
                <a:ea typeface="+mn-ea"/>
                <a:cs typeface="+mn-cs"/>
              </a:rPr>
              <a:t>this war-time mantra;</a:t>
            </a:r>
            <a:r>
              <a:rPr lang="en-GB" sz="1200" kern="1200" dirty="0" smtClean="0">
                <a:solidFill>
                  <a:schemeClr val="tx1"/>
                </a:solidFill>
                <a:effectLst/>
                <a:latin typeface="+mn-lt"/>
                <a:ea typeface="+mn-ea"/>
                <a:cs typeface="+mn-cs"/>
              </a:rPr>
              <a:t> always </a:t>
            </a:r>
            <a:r>
              <a:rPr lang="en-US" sz="1200" kern="1200" dirty="0" smtClean="0">
                <a:solidFill>
                  <a:schemeClr val="tx1"/>
                </a:solidFill>
                <a:effectLst/>
                <a:latin typeface="+mn-lt"/>
                <a:ea typeface="+mn-ea"/>
                <a:cs typeface="+mn-cs"/>
              </a:rPr>
              <a:t>design fully connected structures with plastic </a:t>
            </a:r>
            <a:r>
              <a:rPr lang="en-US" sz="1200" kern="1200" smtClean="0">
                <a:solidFill>
                  <a:schemeClr val="tx1"/>
                </a:solidFill>
                <a:effectLst/>
                <a:latin typeface="+mn-lt"/>
                <a:ea typeface="+mn-ea"/>
                <a:cs typeface="+mn-cs"/>
              </a:rPr>
              <a:t>ductility.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7C15A1-BCB6-9D49-A885-7ED8F23B2D1F}" type="slidenum">
              <a:rPr lang="en-US" smtClean="0"/>
              <a:t>21</a:t>
            </a:fld>
            <a:endParaRPr lang="en-US" dirty="0"/>
          </a:p>
        </p:txBody>
      </p:sp>
    </p:spTree>
    <p:extLst>
      <p:ext uri="{BB962C8B-B14F-4D97-AF65-F5344CB8AC3E}">
        <p14:creationId xmlns:p14="http://schemas.microsoft.com/office/powerpoint/2010/main" val="261864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15C3A-5B31-F04F-B72B-F23BF4BDB6AD}" type="slidenum">
              <a:rPr lang="en-US" smtClean="0"/>
              <a:t>22</a:t>
            </a:fld>
            <a:endParaRPr lang="en-US" dirty="0"/>
          </a:p>
        </p:txBody>
      </p:sp>
    </p:spTree>
    <p:extLst>
      <p:ext uri="{BB962C8B-B14F-4D97-AF65-F5344CB8AC3E}">
        <p14:creationId xmlns:p14="http://schemas.microsoft.com/office/powerpoint/2010/main" val="404612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Skempton made Arup a bad prediction of a long stand-up time, based on his theory of time-dependent cohesion. Our centrifuge model test predicts the stand-up time of the cut face of London clay at Bradwell nuclear power station. Lyndon and Schofield (1972) argued that swelling and softening of London Clay is a problem of pore water diffusion for which a centrifuge scale-squared model may provide a correct prediction. Centrifuge model testing has used field samples. We have made large models from undisturbed block sample with blocks cut from a bench or taken by heavy construction plant such as a back hoe in the field in the way that Lyndon did at UMIST</a:t>
            </a:r>
            <a:r>
              <a:rPr lang="en-GB"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9786C0-AAE2-6F4B-9A76-BB44CF27CCA6}" type="slidenum">
              <a:rPr lang="en-US" smtClean="0"/>
              <a:t>25</a:t>
            </a:fld>
            <a:endParaRPr lang="en-US" dirty="0"/>
          </a:p>
        </p:txBody>
      </p:sp>
    </p:spTree>
    <p:extLst>
      <p:ext uri="{BB962C8B-B14F-4D97-AF65-F5344CB8AC3E}">
        <p14:creationId xmlns:p14="http://schemas.microsoft.com/office/powerpoint/2010/main" val="52284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invert</a:t>
            </a:r>
            <a:r>
              <a:rPr lang="en-US" baseline="0" dirty="0" smtClean="0"/>
              <a:t> </a:t>
            </a:r>
            <a:r>
              <a:rPr lang="en-US" dirty="0" smtClean="0"/>
              <a:t>grade of </a:t>
            </a:r>
            <a:r>
              <a:rPr lang="en-US" dirty="0" err="1" smtClean="0"/>
              <a:t>Bazelgette’s</a:t>
            </a:r>
            <a:r>
              <a:rPr lang="en-US" dirty="0" smtClean="0"/>
              <a:t> sewers intercepted streams that were befouled with sewage,</a:t>
            </a:r>
            <a:r>
              <a:rPr lang="en-US" baseline="0" dirty="0" smtClean="0"/>
              <a:t> </a:t>
            </a:r>
            <a:r>
              <a:rPr lang="en-US" dirty="0" smtClean="0"/>
              <a:t>ensuring self cleansing channel of sewerage to Thames outfalls below London. Similar trench invert grades in the new 20</a:t>
            </a:r>
            <a:r>
              <a:rPr lang="en-US" baseline="30000" dirty="0" smtClean="0"/>
              <a:t>th</a:t>
            </a:r>
            <a:r>
              <a:rPr lang="en-US" dirty="0" smtClean="0"/>
              <a:t> century sewer pipes </a:t>
            </a:r>
            <a:r>
              <a:rPr lang="en-US" baseline="0" dirty="0" smtClean="0"/>
              <a:t>caused flow at same speed.</a:t>
            </a:r>
            <a:endParaRPr lang="en-US" dirty="0"/>
          </a:p>
        </p:txBody>
      </p:sp>
      <p:sp>
        <p:nvSpPr>
          <p:cNvPr id="4" name="Slide Number Placeholder 3"/>
          <p:cNvSpPr>
            <a:spLocks noGrp="1"/>
          </p:cNvSpPr>
          <p:nvPr>
            <p:ph type="sldNum" sz="quarter" idx="10"/>
          </p:nvPr>
        </p:nvSpPr>
        <p:spPr/>
        <p:txBody>
          <a:bodyPr/>
          <a:lstStyle/>
          <a:p>
            <a:fld id="{0E9786C0-AAE2-6F4B-9A76-BB44CF27CCA6}" type="slidenum">
              <a:rPr lang="en-US" smtClean="0"/>
              <a:t>26</a:t>
            </a:fld>
            <a:endParaRPr lang="en-US"/>
          </a:p>
        </p:txBody>
      </p:sp>
    </p:spTree>
    <p:extLst>
      <p:ext uri="{BB962C8B-B14F-4D97-AF65-F5344CB8AC3E}">
        <p14:creationId xmlns:p14="http://schemas.microsoft.com/office/powerpoint/2010/main" val="158142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notch (1) will concentrate stress in a</a:t>
            </a:r>
            <a:r>
              <a:rPr lang="en-US" baseline="0" dirty="0" smtClean="0"/>
              <a:t> brick and ensure that when it is pulled by a hanging weight it will fail in tension (2) a rope round a stub cantilever can shear it at the wall  (3) Coulomb’s labourers would compact layers of earth as they built up his rampart</a:t>
            </a:r>
          </a:p>
          <a:p>
            <a:pPr marL="0" indent="0">
              <a:buNone/>
            </a:pPr>
            <a:endParaRPr lang="en-US" baseline="0" dirty="0" smtClean="0"/>
          </a:p>
          <a:p>
            <a:pPr marL="0" indent="0">
              <a:buNone/>
            </a:pPr>
            <a:r>
              <a:rPr lang="en-US" baseline="0" dirty="0" smtClean="0"/>
              <a:t>Note that the slip surfaces on which his strength equation applies are passing through heavily compacted soil</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DD7C15A1-BCB6-9D49-A885-7ED8F23B2D1F}" type="slidenum">
              <a:rPr lang="en-US" smtClean="0"/>
              <a:t>2</a:t>
            </a:fld>
            <a:endParaRPr lang="en-US" dirty="0"/>
          </a:p>
        </p:txBody>
      </p:sp>
    </p:spTree>
    <p:extLst>
      <p:ext uri="{BB962C8B-B14F-4D97-AF65-F5344CB8AC3E}">
        <p14:creationId xmlns:p14="http://schemas.microsoft.com/office/powerpoint/2010/main" val="835929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 trench headings at backdrops prevented channel flow in sewers becoming too fast but our British Gas research suggested that caused ground movement that pulled pipe joints apart,</a:t>
            </a:r>
            <a:r>
              <a:rPr lang="en-US" baseline="0" dirty="0" smtClean="0"/>
              <a:t> and </a:t>
            </a:r>
            <a:r>
              <a:rPr lang="en-US" dirty="0" smtClean="0"/>
              <a:t>gas escape caused</a:t>
            </a:r>
            <a:r>
              <a:rPr lang="en-US" baseline="0" dirty="0" smtClean="0"/>
              <a:t> house explosions. The </a:t>
            </a:r>
            <a:r>
              <a:rPr lang="en-US" dirty="0" smtClean="0"/>
              <a:t>20</a:t>
            </a:r>
            <a:r>
              <a:rPr lang="en-US" baseline="30000" dirty="0" smtClean="0"/>
              <a:t>th</a:t>
            </a:r>
            <a:r>
              <a:rPr lang="en-US" dirty="0" smtClean="0"/>
              <a:t> century UK </a:t>
            </a:r>
            <a:r>
              <a:rPr lang="en-US" baseline="0" dirty="0" smtClean="0"/>
              <a:t>public could get the safe benefit both of new sewers and new natural gas, if soil movement at new trench headings could be limited. Rooke read </a:t>
            </a:r>
            <a:r>
              <a:rPr lang="en-US" baseline="0" dirty="0" err="1" smtClean="0"/>
              <a:t>Kusakabe’s</a:t>
            </a:r>
            <a:r>
              <a:rPr lang="en-US" baseline="0" dirty="0" smtClean="0"/>
              <a:t> research thesis and then negotiated with the Water Boards a safe distance of their trench headings from his British Gas pipes to eliminate the risk of </a:t>
            </a:r>
            <a:r>
              <a:rPr lang="en-US" baseline="0" smtClean="0"/>
              <a:t>damage, </a:t>
            </a:r>
            <a:r>
              <a:rPr lang="en-US" baseline="0" dirty="0" smtClean="0"/>
              <a:t>gas escape and explosions.</a:t>
            </a:r>
            <a:endParaRPr lang="en-US" dirty="0"/>
          </a:p>
        </p:txBody>
      </p:sp>
      <p:sp>
        <p:nvSpPr>
          <p:cNvPr id="4" name="Slide Number Placeholder 3"/>
          <p:cNvSpPr>
            <a:spLocks noGrp="1"/>
          </p:cNvSpPr>
          <p:nvPr>
            <p:ph type="sldNum" sz="quarter" idx="10"/>
          </p:nvPr>
        </p:nvSpPr>
        <p:spPr/>
        <p:txBody>
          <a:bodyPr/>
          <a:lstStyle/>
          <a:p>
            <a:fld id="{0E9786C0-AAE2-6F4B-9A76-BB44CF27CCA6}" type="slidenum">
              <a:rPr lang="en-US" smtClean="0"/>
              <a:t>27</a:t>
            </a:fld>
            <a:endParaRPr lang="en-US" dirty="0"/>
          </a:p>
        </p:txBody>
      </p:sp>
    </p:spTree>
    <p:extLst>
      <p:ext uri="{BB962C8B-B14F-4D97-AF65-F5344CB8AC3E}">
        <p14:creationId xmlns:p14="http://schemas.microsoft.com/office/powerpoint/2010/main" val="774901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Struts can support the sides along a trench but the heading face is unsupported while it is being cut. </a:t>
            </a:r>
            <a:r>
              <a:rPr lang="en-US" baseline="0" dirty="0" smtClean="0"/>
              <a:t>In our model a cylindrical shaft in the centre of a cylinder of soft saturated clay was filled with heavy mud. When drained in flight at 100G the unsupported sides of the hole failed, revealing a mechanism of failure from that that is well known along a length of trench side.</a:t>
            </a:r>
            <a:endParaRPr lang="en-US" dirty="0"/>
          </a:p>
        </p:txBody>
      </p:sp>
      <p:sp>
        <p:nvSpPr>
          <p:cNvPr id="4" name="Slide Number Placeholder 3"/>
          <p:cNvSpPr>
            <a:spLocks noGrp="1"/>
          </p:cNvSpPr>
          <p:nvPr>
            <p:ph type="sldNum" sz="quarter" idx="10"/>
          </p:nvPr>
        </p:nvSpPr>
        <p:spPr/>
        <p:txBody>
          <a:bodyPr/>
          <a:lstStyle/>
          <a:p>
            <a:fld id="{0E9786C0-AAE2-6F4B-9A76-BB44CF27CCA6}" type="slidenum">
              <a:rPr lang="en-US" smtClean="0"/>
              <a:t>28</a:t>
            </a:fld>
            <a:endParaRPr lang="en-US"/>
          </a:p>
        </p:txBody>
      </p:sp>
    </p:spTree>
    <p:extLst>
      <p:ext uri="{BB962C8B-B14F-4D97-AF65-F5344CB8AC3E}">
        <p14:creationId xmlns:p14="http://schemas.microsoft.com/office/powerpoint/2010/main" val="2377766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Kusakabe</a:t>
            </a:r>
            <a:r>
              <a:rPr lang="en-US" dirty="0" smtClean="0"/>
              <a:t> injected lines of lead powder in oil into the clay before the test and</a:t>
            </a:r>
            <a:r>
              <a:rPr lang="en-US" baseline="0" dirty="0" smtClean="0"/>
              <a:t> an X-ray image showed where the slip surface had cut them. In another plane strain test the container had a transparent wall on the centre-line showing movements and damage ahead of the trench.</a:t>
            </a:r>
            <a:endParaRPr lang="en-US" dirty="0"/>
          </a:p>
        </p:txBody>
      </p:sp>
      <p:sp>
        <p:nvSpPr>
          <p:cNvPr id="4" name="Slide Number Placeholder 3"/>
          <p:cNvSpPr>
            <a:spLocks noGrp="1"/>
          </p:cNvSpPr>
          <p:nvPr>
            <p:ph type="sldNum" sz="quarter" idx="10"/>
          </p:nvPr>
        </p:nvSpPr>
        <p:spPr/>
        <p:txBody>
          <a:bodyPr/>
          <a:lstStyle/>
          <a:p>
            <a:fld id="{0E9786C0-AAE2-6F4B-9A76-BB44CF27CCA6}" type="slidenum">
              <a:rPr lang="en-US" smtClean="0"/>
              <a:t>29</a:t>
            </a:fld>
            <a:endParaRPr lang="en-US"/>
          </a:p>
        </p:txBody>
      </p:sp>
    </p:spTree>
    <p:extLst>
      <p:ext uri="{BB962C8B-B14F-4D97-AF65-F5344CB8AC3E}">
        <p14:creationId xmlns:p14="http://schemas.microsoft.com/office/powerpoint/2010/main" val="2614311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Piped flow of water in 19</a:t>
            </a:r>
            <a:r>
              <a:rPr lang="en-US" baseline="30000" dirty="0" smtClean="0"/>
              <a:t>th</a:t>
            </a:r>
            <a:r>
              <a:rPr lang="en-US" dirty="0" smtClean="0"/>
              <a:t> century Chadwick introduced main drainage, water, sanitary and municipal engineering into the UK. The 20</a:t>
            </a:r>
            <a:r>
              <a:rPr lang="en-US" baseline="30000" dirty="0" smtClean="0"/>
              <a:t>th</a:t>
            </a:r>
            <a:r>
              <a:rPr lang="en-US" dirty="0" smtClean="0"/>
              <a:t> century Rook distributed North Sea gas in UK. In</a:t>
            </a:r>
            <a:r>
              <a:rPr lang="en-US" baseline="0" dirty="0" smtClean="0"/>
              <a:t> 1975 </a:t>
            </a:r>
            <a:r>
              <a:rPr lang="en-US" dirty="0" smtClean="0"/>
              <a:t>10 Regional Water Boards were created with new funds</a:t>
            </a:r>
            <a:r>
              <a:rPr lang="en-US" baseline="0" dirty="0" smtClean="0"/>
              <a:t> and dug</a:t>
            </a:r>
            <a:r>
              <a:rPr lang="en-US" dirty="0" smtClean="0"/>
              <a:t> new sewer</a:t>
            </a:r>
            <a:r>
              <a:rPr lang="en-US" baseline="0" dirty="0" smtClean="0"/>
              <a:t> trenches </a:t>
            </a:r>
            <a:r>
              <a:rPr lang="en-US" dirty="0" smtClean="0"/>
              <a:t>that pulled buried British Gas pipes apart and caused house explosions; Rooke was determined to stop movement of gas pipes.</a:t>
            </a:r>
            <a:endParaRPr lang="en-US" dirty="0"/>
          </a:p>
        </p:txBody>
      </p:sp>
      <p:sp>
        <p:nvSpPr>
          <p:cNvPr id="4" name="Slide Number Placeholder 3"/>
          <p:cNvSpPr>
            <a:spLocks noGrp="1"/>
          </p:cNvSpPr>
          <p:nvPr>
            <p:ph type="sldNum" sz="quarter" idx="10"/>
          </p:nvPr>
        </p:nvSpPr>
        <p:spPr/>
        <p:txBody>
          <a:bodyPr/>
          <a:lstStyle/>
          <a:p>
            <a:fld id="{0E9786C0-AAE2-6F4B-9A76-BB44CF27CCA6}" type="slidenum">
              <a:rPr lang="en-US" smtClean="0"/>
              <a:t>30</a:t>
            </a:fld>
            <a:endParaRPr lang="en-US" dirty="0"/>
          </a:p>
        </p:txBody>
      </p:sp>
    </p:spTree>
    <p:extLst>
      <p:ext uri="{BB962C8B-B14F-4D97-AF65-F5344CB8AC3E}">
        <p14:creationId xmlns:p14="http://schemas.microsoft.com/office/powerpoint/2010/main" val="133928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15A1-BCB6-9D49-A885-7ED8F23B2D1F}" type="slidenum">
              <a:rPr lang="en-US" smtClean="0"/>
              <a:t>3</a:t>
            </a:fld>
            <a:endParaRPr lang="en-US" dirty="0"/>
          </a:p>
        </p:txBody>
      </p:sp>
    </p:spTree>
    <p:extLst>
      <p:ext uri="{BB962C8B-B14F-4D97-AF65-F5344CB8AC3E}">
        <p14:creationId xmlns:p14="http://schemas.microsoft.com/office/powerpoint/2010/main" val="111830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word critical in “Critical State” came from Casagrande’s (1936) Boston Civil engineers “liquefaction” paper. When he considered tests in a shear box of dense and loose sand, he wrongly thought that any soil at a void ratio higher than critical will liquefy. The new Cam-clay model shows how soil on the wet side of critical will yield and harden with primary consolidation</a:t>
            </a:r>
            <a:r>
              <a:rPr lang="en-GB" baseline="0" dirty="0" smtClean="0"/>
              <a:t>(not chemistry)</a:t>
            </a:r>
            <a:r>
              <a:rPr lang="en-US" sz="1200" kern="1200" dirty="0" smtClean="0">
                <a:solidFill>
                  <a:schemeClr val="tx1"/>
                </a:solidFill>
                <a:effectLst/>
                <a:latin typeface="+mn-lt"/>
                <a:ea typeface="+mn-ea"/>
                <a:cs typeface="+mn-cs"/>
              </a:rPr>
              <a:t>, not disappear in a liquefaction flow</a:t>
            </a:r>
            <a:r>
              <a:rPr lang="en-GB" dirty="0" smtClean="0">
                <a:effectLst/>
              </a:rPr>
              <a:t> slide.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7C15A1-BCB6-9D49-A885-7ED8F23B2D1F}" type="slidenum">
              <a:rPr lang="en-US" smtClean="0"/>
              <a:t>4</a:t>
            </a:fld>
            <a:endParaRPr lang="en-US" dirty="0"/>
          </a:p>
        </p:txBody>
      </p:sp>
    </p:spTree>
    <p:extLst>
      <p:ext uri="{BB962C8B-B14F-4D97-AF65-F5344CB8AC3E}">
        <p14:creationId xmlns:p14="http://schemas.microsoft.com/office/powerpoint/2010/main" val="164207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Taylor (1948) interpreted shear box tests in MIT of Franklin Falls sand, assuming there is dissipation </a:t>
            </a:r>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sym typeface="Symbol"/>
              </a:rPr>
              <a:t></a:t>
            </a:r>
            <a:r>
              <a:rPr lang="en-GB" sz="1200" kern="1200" dirty="0" smtClean="0">
                <a:solidFill>
                  <a:schemeClr val="tx1"/>
                </a:solidFill>
                <a:effectLst/>
                <a:latin typeface="+mn-lt"/>
                <a:ea typeface="+mn-ea"/>
                <a:cs typeface="+mn-cs"/>
              </a:rPr>
              <a:t>x </a:t>
            </a:r>
            <a:r>
              <a:rPr lang="en-US" sz="1200" kern="1200" dirty="0" smtClean="0">
                <a:solidFill>
                  <a:schemeClr val="tx1"/>
                </a:solidFill>
                <a:effectLst/>
                <a:latin typeface="+mn-lt"/>
                <a:ea typeface="+mn-ea"/>
                <a:cs typeface="+mn-cs"/>
              </a:rPr>
              <a:t>only in plastic distortion, and not in plastic volume change. Roscoe, Schofield and Wroth (1958) quoted Taylor’s assumption. We set our next research student (Thurairajah) the task of getting triaxial test data. Calculated work</a:t>
            </a:r>
            <a:r>
              <a:rPr lang="en-US" sz="1200" kern="1200" baseline="0" dirty="0" smtClean="0">
                <a:solidFill>
                  <a:schemeClr val="tx1"/>
                </a:solidFill>
                <a:effectLst/>
                <a:latin typeface="+mn-lt"/>
                <a:ea typeface="+mn-ea"/>
                <a:cs typeface="+mn-cs"/>
              </a:rPr>
              <a:t> in each step i</a:t>
            </a:r>
            <a:r>
              <a:rPr lang="en-US" sz="1200" kern="1200" dirty="0" smtClean="0">
                <a:solidFill>
                  <a:schemeClr val="tx1"/>
                </a:solidFill>
                <a:effectLst/>
                <a:latin typeface="+mn-lt"/>
                <a:ea typeface="+mn-ea"/>
                <a:cs typeface="+mn-cs"/>
              </a:rPr>
              <a:t>n drained and un-drained triaxial tests</a:t>
            </a:r>
            <a:r>
              <a:rPr lang="en-US" sz="1200" kern="1200" baseline="0" dirty="0" smtClean="0">
                <a:solidFill>
                  <a:schemeClr val="tx1"/>
                </a:solidFill>
                <a:effectLst/>
                <a:latin typeface="+mn-lt"/>
                <a:ea typeface="+mn-ea"/>
                <a:cs typeface="+mn-cs"/>
              </a:rPr>
              <a:t> gave the </a:t>
            </a:r>
            <a:r>
              <a:rPr lang="en-US" sz="1200" kern="1200" dirty="0" smtClean="0">
                <a:solidFill>
                  <a:schemeClr val="tx1"/>
                </a:solidFill>
                <a:effectLst/>
                <a:latin typeface="+mn-lt"/>
                <a:ea typeface="+mn-ea"/>
                <a:cs typeface="+mn-cs"/>
              </a:rPr>
              <a:t>equation for the dissipation function (23).</a:t>
            </a:r>
            <a:r>
              <a:rPr lang="en-GB" dirty="0" smtClean="0">
                <a:effectLst/>
              </a:rPr>
              <a:t> </a:t>
            </a: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7C15A1-BCB6-9D49-A885-7ED8F23B2D1F}" type="slidenum">
              <a:rPr lang="en-US" smtClean="0"/>
              <a:t>5</a:t>
            </a:fld>
            <a:endParaRPr lang="en-US" dirty="0"/>
          </a:p>
        </p:txBody>
      </p:sp>
    </p:spTree>
    <p:extLst>
      <p:ext uri="{BB962C8B-B14F-4D97-AF65-F5344CB8AC3E}">
        <p14:creationId xmlns:p14="http://schemas.microsoft.com/office/powerpoint/2010/main" val="274619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fig (c) Terzaghi’s constant cohesion c’ is replaced by Taylor’s variable interlocking </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(dy/dx) that decreases linearly from A to C as </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increases. It is positive from A to C. It then becomes negative. This differs from Coulomb’s equation.</a:t>
            </a:r>
            <a:r>
              <a:rPr lang="en-GB" dirty="0" smtClean="0">
                <a:effectLst/>
              </a:rPr>
              <a:t> </a:t>
            </a:r>
            <a:r>
              <a:rPr lang="en-US" dirty="0" smtClean="0"/>
              <a:t>If Charles Coulomb were alive today he could be mortified to find that every engineer is taught to associate his illustrious name with an erroneous equation </a:t>
            </a:r>
            <a:r>
              <a:rPr lang="en-US" dirty="0" smtClean="0">
                <a:latin typeface="Arial" charset="0"/>
                <a:sym typeface="Symbol" charset="0"/>
              </a:rPr>
              <a:t></a:t>
            </a:r>
            <a:r>
              <a:rPr lang="en-US" dirty="0" smtClean="0">
                <a:latin typeface="Arial" charset="0"/>
              </a:rPr>
              <a:t> = </a:t>
            </a:r>
            <a:r>
              <a:rPr lang="en-US" dirty="0" smtClean="0">
                <a:latin typeface="Arial" charset="0"/>
                <a:sym typeface="Symbol" charset="0"/>
              </a:rPr>
              <a:t> </a:t>
            </a:r>
            <a:r>
              <a:rPr lang="en-GB" dirty="0" smtClean="0">
                <a:latin typeface="Arial" charset="0"/>
                <a:sym typeface="Symbol" charset="0"/>
              </a:rPr>
              <a:t> + c’, and to </a:t>
            </a:r>
            <a:r>
              <a:rPr lang="en-US" dirty="0" smtClean="0"/>
              <a:t>think cohesion constant, unaffected by changing </a:t>
            </a:r>
            <a:r>
              <a:rPr lang="en-US" baseline="0" dirty="0" err="1" smtClean="0"/>
              <a:t>σ</a:t>
            </a:r>
            <a:r>
              <a:rPr lang="en-GB" baseline="0" dirty="0" smtClean="0">
                <a:latin typeface="Arial" charset="0"/>
                <a:sym typeface="Symbol" charset="0"/>
              </a:rPr>
              <a:t>’.</a:t>
            </a:r>
            <a:r>
              <a:rPr lang="en-GB" dirty="0" smtClean="0">
                <a:latin typeface="Arial" charset="0"/>
              </a:rPr>
              <a:t> In </a:t>
            </a:r>
            <a:r>
              <a:rPr lang="en-US" baseline="0" dirty="0" smtClean="0"/>
              <a:t>Taylor’s shear box (dy/dx) data fitted </a:t>
            </a:r>
            <a:r>
              <a:rPr lang="en-US" sz="1200" dirty="0" err="1" smtClean="0">
                <a:latin typeface="Arial"/>
              </a:rPr>
              <a:t>τ</a:t>
            </a:r>
            <a:r>
              <a:rPr lang="en-US" sz="1200" dirty="0" smtClean="0">
                <a:latin typeface="Arial"/>
              </a:rPr>
              <a:t> = </a:t>
            </a:r>
            <a:r>
              <a:rPr lang="en-US" sz="1200" dirty="0" err="1" smtClean="0">
                <a:latin typeface="Arial"/>
              </a:rPr>
              <a:t>σ</a:t>
            </a:r>
            <a:r>
              <a:rPr lang="en-US" sz="1200" dirty="0" smtClean="0">
                <a:latin typeface="Arial"/>
              </a:rPr>
              <a:t>’ (tan </a:t>
            </a:r>
            <a:r>
              <a:rPr lang="en-US" dirty="0" smtClean="0">
                <a:latin typeface="Arial" charset="0"/>
                <a:sym typeface="Symbol" charset="0"/>
              </a:rPr>
              <a:t></a:t>
            </a:r>
            <a:r>
              <a:rPr lang="en-GB" baseline="-25000" dirty="0" smtClean="0">
                <a:latin typeface="Arial" charset="0"/>
                <a:sym typeface="Symbol" charset="0"/>
              </a:rPr>
              <a:t>d</a:t>
            </a:r>
            <a:r>
              <a:rPr lang="en-US" sz="1200" dirty="0" smtClean="0">
                <a:latin typeface="Arial"/>
              </a:rPr>
              <a:t> + dy/dx)</a:t>
            </a:r>
            <a:r>
              <a:rPr lang="en-GB" sz="1200" dirty="0" smtClean="0">
                <a:latin typeface="Arial"/>
              </a:rPr>
              <a:t>. </a:t>
            </a:r>
            <a:r>
              <a:rPr lang="en-GB" baseline="0" dirty="0" smtClean="0">
                <a:latin typeface="Arial" charset="0"/>
                <a:sym typeface="Symbol" charset="0"/>
              </a:rPr>
              <a:t>T</a:t>
            </a:r>
            <a:r>
              <a:rPr lang="en-GB" sz="1200" dirty="0" smtClean="0">
                <a:latin typeface="Arial"/>
              </a:rPr>
              <a:t>he </a:t>
            </a:r>
            <a:r>
              <a:rPr lang="en-GB" dirty="0" smtClean="0">
                <a:latin typeface="Arial" charset="0"/>
                <a:sym typeface="Symbol" charset="0"/>
              </a:rPr>
              <a:t>equation </a:t>
            </a:r>
            <a:r>
              <a:rPr lang="en-US" dirty="0" smtClean="0">
                <a:latin typeface="Arial" charset="0"/>
                <a:sym typeface="Symbol" charset="0"/>
              </a:rPr>
              <a:t></a:t>
            </a:r>
            <a:r>
              <a:rPr lang="en-US" dirty="0" smtClean="0">
                <a:latin typeface="Arial" charset="0"/>
              </a:rPr>
              <a:t> = </a:t>
            </a:r>
            <a:r>
              <a:rPr lang="en-US" dirty="0" smtClean="0">
                <a:latin typeface="Arial" charset="0"/>
                <a:sym typeface="Symbol" charset="0"/>
              </a:rPr>
              <a:t> </a:t>
            </a:r>
            <a:r>
              <a:rPr lang="en-GB" dirty="0" smtClean="0">
                <a:latin typeface="Arial" charset="0"/>
                <a:sym typeface="Symbol" charset="0"/>
              </a:rPr>
              <a:t> + </a:t>
            </a:r>
            <a:r>
              <a:rPr lang="en-US" dirty="0" smtClean="0">
                <a:latin typeface="Arial" charset="0"/>
              </a:rPr>
              <a:t>(dy/dx),</a:t>
            </a:r>
            <a:r>
              <a:rPr lang="en-US" dirty="0" smtClean="0">
                <a:latin typeface="Arial" charset="0"/>
                <a:sym typeface="Symbol" charset="0"/>
              </a:rPr>
              <a:t> with  = tan </a:t>
            </a:r>
            <a:r>
              <a:rPr lang="en-GB" baseline="-25000" dirty="0" smtClean="0">
                <a:latin typeface="Arial" charset="0"/>
                <a:sym typeface="Symbol" charset="0"/>
              </a:rPr>
              <a:t>d</a:t>
            </a:r>
            <a:r>
              <a:rPr lang="en-GB" baseline="0" dirty="0" smtClean="0">
                <a:latin typeface="Arial" charset="0"/>
                <a:sym typeface="Symbol" charset="0"/>
              </a:rPr>
              <a:t> fits data.</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charset="0"/>
            </a:endParaRPr>
          </a:p>
        </p:txBody>
      </p:sp>
      <p:sp>
        <p:nvSpPr>
          <p:cNvPr id="4" name="Slide Number Placeholder 3"/>
          <p:cNvSpPr>
            <a:spLocks noGrp="1"/>
          </p:cNvSpPr>
          <p:nvPr>
            <p:ph type="sldNum" sz="quarter" idx="10"/>
          </p:nvPr>
        </p:nvSpPr>
        <p:spPr/>
        <p:txBody>
          <a:bodyPr/>
          <a:lstStyle/>
          <a:p>
            <a:fld id="{0E9786C0-AAE2-6F4B-9A76-BB44CF27CCA6}" type="slidenum">
              <a:rPr lang="en-US" smtClean="0"/>
              <a:t>6</a:t>
            </a:fld>
            <a:endParaRPr lang="en-US" dirty="0"/>
          </a:p>
        </p:txBody>
      </p:sp>
    </p:spTree>
    <p:extLst>
      <p:ext uri="{BB962C8B-B14F-4D97-AF65-F5344CB8AC3E}">
        <p14:creationId xmlns:p14="http://schemas.microsoft.com/office/powerpoint/2010/main" val="364802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15A1-BCB6-9D49-A885-7ED8F23B2D1F}" type="slidenum">
              <a:rPr lang="en-US" smtClean="0"/>
              <a:t>9</a:t>
            </a:fld>
            <a:endParaRPr lang="en-US" dirty="0"/>
          </a:p>
        </p:txBody>
      </p:sp>
    </p:spTree>
    <p:extLst>
      <p:ext uri="{BB962C8B-B14F-4D97-AF65-F5344CB8AC3E}">
        <p14:creationId xmlns:p14="http://schemas.microsoft.com/office/powerpoint/2010/main" val="138348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15A1-BCB6-9D49-A885-7ED8F23B2D1F}" type="slidenum">
              <a:rPr lang="en-US" smtClean="0"/>
              <a:t>10</a:t>
            </a:fld>
            <a:endParaRPr lang="en-US" dirty="0"/>
          </a:p>
        </p:txBody>
      </p:sp>
    </p:spTree>
    <p:extLst>
      <p:ext uri="{BB962C8B-B14F-4D97-AF65-F5344CB8AC3E}">
        <p14:creationId xmlns:p14="http://schemas.microsoft.com/office/powerpoint/2010/main" val="199996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15A1-BCB6-9D49-A885-7ED8F23B2D1F}" type="slidenum">
              <a:rPr lang="en-US" smtClean="0"/>
              <a:t>11</a:t>
            </a:fld>
            <a:endParaRPr lang="en-US" dirty="0"/>
          </a:p>
        </p:txBody>
      </p:sp>
    </p:spTree>
    <p:extLst>
      <p:ext uri="{BB962C8B-B14F-4D97-AF65-F5344CB8AC3E}">
        <p14:creationId xmlns:p14="http://schemas.microsoft.com/office/powerpoint/2010/main" val="117583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433BEEDA-DE51-E74B-AF31-6A8B44F5C911}" type="datetimeFigureOut">
              <a:rPr lang="en-US" smtClean="0"/>
              <a:t>28/10/17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387849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33BEEDA-DE51-E74B-AF31-6A8B44F5C911}" type="datetimeFigureOut">
              <a:rPr lang="en-US" smtClean="0"/>
              <a:t>28/10/17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18203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33BEEDA-DE51-E74B-AF31-6A8B44F5C911}" type="datetimeFigureOut">
              <a:rPr lang="en-US" smtClean="0"/>
              <a:t>28/10/17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1971753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60F98C3-D70A-884C-9389-25CEC12EEA27}" type="slidenum">
              <a:rPr lang="en-US"/>
              <a:pPr/>
              <a:t>‹#›</a:t>
            </a:fld>
            <a:endParaRPr lang="en-US"/>
          </a:p>
        </p:txBody>
      </p:sp>
    </p:spTree>
    <p:extLst>
      <p:ext uri="{BB962C8B-B14F-4D97-AF65-F5344CB8AC3E}">
        <p14:creationId xmlns:p14="http://schemas.microsoft.com/office/powerpoint/2010/main" val="363813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9ED84C-D300-2140-BA02-F05462EFF92A}" type="slidenum">
              <a:rPr lang="en-US"/>
              <a:pPr>
                <a:defRPr/>
              </a:pPr>
              <a:t>‹#›</a:t>
            </a:fld>
            <a:endParaRPr lang="en-US"/>
          </a:p>
        </p:txBody>
      </p:sp>
    </p:spTree>
    <p:extLst>
      <p:ext uri="{BB962C8B-B14F-4D97-AF65-F5344CB8AC3E}">
        <p14:creationId xmlns:p14="http://schemas.microsoft.com/office/powerpoint/2010/main" val="2223753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F7FDF49-C60B-4546-A0DB-FF499EA95B5E}" type="slidenum">
              <a:rPr lang="en-US"/>
              <a:pPr>
                <a:defRPr/>
              </a:pPr>
              <a:t>‹#›</a:t>
            </a:fld>
            <a:endParaRPr lang="en-US" dirty="0"/>
          </a:p>
        </p:txBody>
      </p:sp>
    </p:spTree>
    <p:extLst>
      <p:ext uri="{BB962C8B-B14F-4D97-AF65-F5344CB8AC3E}">
        <p14:creationId xmlns:p14="http://schemas.microsoft.com/office/powerpoint/2010/main" val="205906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33BEEDA-DE51-E74B-AF31-6A8B44F5C911}" type="datetimeFigureOut">
              <a:rPr lang="en-US" smtClean="0"/>
              <a:t>28/10/17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65134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33BEEDA-DE51-E74B-AF31-6A8B44F5C911}" type="datetimeFigureOut">
              <a:rPr lang="en-US" smtClean="0"/>
              <a:t>28/10/17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8912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433BEEDA-DE51-E74B-AF31-6A8B44F5C911}" type="datetimeFigureOut">
              <a:rPr lang="en-US" smtClean="0"/>
              <a:t>28/10/17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162343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433BEEDA-DE51-E74B-AF31-6A8B44F5C911}" type="datetimeFigureOut">
              <a:rPr lang="en-US" smtClean="0"/>
              <a:t>28/10/17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229755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433BEEDA-DE51-E74B-AF31-6A8B44F5C911}" type="datetimeFigureOut">
              <a:rPr lang="en-US" smtClean="0"/>
              <a:t>28/10/17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258782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BEEDA-DE51-E74B-AF31-6A8B44F5C911}" type="datetimeFigureOut">
              <a:rPr lang="en-US" smtClean="0"/>
              <a:t>28/10/17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246438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33BEEDA-DE51-E74B-AF31-6A8B44F5C911}" type="datetimeFigureOut">
              <a:rPr lang="en-US" smtClean="0"/>
              <a:t>28/10/17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392788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33BEEDA-DE51-E74B-AF31-6A8B44F5C911}" type="datetimeFigureOut">
              <a:rPr lang="en-US" smtClean="0"/>
              <a:t>28/10/17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FD59F7-3310-0F46-9014-9B44EB21C53A}" type="slidenum">
              <a:rPr lang="en-GB" smtClean="0"/>
              <a:t>‹#›</a:t>
            </a:fld>
            <a:endParaRPr lang="en-GB"/>
          </a:p>
        </p:txBody>
      </p:sp>
    </p:spTree>
    <p:extLst>
      <p:ext uri="{BB962C8B-B14F-4D97-AF65-F5344CB8AC3E}">
        <p14:creationId xmlns:p14="http://schemas.microsoft.com/office/powerpoint/2010/main" val="26397682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BEEDA-DE51-E74B-AF31-6A8B44F5C911}" type="datetimeFigureOut">
              <a:rPr lang="en-US" smtClean="0"/>
              <a:t>28/10/17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D59F7-3310-0F46-9014-9B44EB21C53A}" type="slidenum">
              <a:rPr lang="en-GB" smtClean="0"/>
              <a:t>‹#›</a:t>
            </a:fld>
            <a:endParaRPr lang="en-GB"/>
          </a:p>
        </p:txBody>
      </p:sp>
    </p:spTree>
    <p:extLst>
      <p:ext uri="{BB962C8B-B14F-4D97-AF65-F5344CB8AC3E}">
        <p14:creationId xmlns:p14="http://schemas.microsoft.com/office/powerpoint/2010/main" val="3484842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4958" y="1343132"/>
            <a:ext cx="8452406" cy="4423574"/>
          </a:xfrm>
        </p:spPr>
        <p:txBody>
          <a:bodyPr>
            <a:normAutofit fontScale="25000" lnSpcReduction="20000"/>
          </a:bodyPr>
          <a:lstStyle/>
          <a:p>
            <a:r>
              <a:rPr lang="en-GB" sz="16000" dirty="0" smtClean="0">
                <a:solidFill>
                  <a:schemeClr val="tx1"/>
                </a:solidFill>
                <a:latin typeface="Arial"/>
              </a:rPr>
              <a:t>“</a:t>
            </a:r>
            <a:r>
              <a:rPr lang="en-US" sz="2800" dirty="0">
                <a:solidFill>
                  <a:schemeClr val="tx1"/>
                </a:solidFill>
                <a:latin typeface="Arial"/>
              </a:rPr>
              <a:t> </a:t>
            </a:r>
            <a:r>
              <a:rPr lang="en-US" sz="2800" dirty="0" smtClean="0">
                <a:solidFill>
                  <a:schemeClr val="tx1"/>
                </a:solidFill>
                <a:latin typeface="Arial"/>
              </a:rPr>
              <a:t>"</a:t>
            </a:r>
            <a:r>
              <a:rPr lang="en-US" sz="12800" dirty="0" smtClean="0">
                <a:solidFill>
                  <a:schemeClr val="tx1"/>
                </a:solidFill>
                <a:latin typeface="Arial"/>
              </a:rPr>
              <a:t>Critical States of Soil and Geotechnical Centrifuge Tests</a:t>
            </a:r>
            <a:r>
              <a:rPr lang="en-GB" sz="16000" dirty="0" smtClean="0">
                <a:solidFill>
                  <a:schemeClr val="tx1"/>
                </a:solidFill>
                <a:latin typeface="Arial"/>
              </a:rPr>
              <a:t>” </a:t>
            </a:r>
          </a:p>
          <a:p>
            <a:endParaRPr lang="en-GB" sz="12000" dirty="0" smtClean="0">
              <a:solidFill>
                <a:schemeClr val="tx1"/>
              </a:solidFill>
              <a:latin typeface="Arial"/>
            </a:endParaRPr>
          </a:p>
          <a:p>
            <a:r>
              <a:rPr lang="en-US" sz="9600" dirty="0">
                <a:solidFill>
                  <a:schemeClr val="tx1"/>
                </a:solidFill>
                <a:latin typeface="Arial"/>
              </a:rPr>
              <a:t>Prague Geotechnical Days 2016</a:t>
            </a:r>
            <a:endParaRPr lang="en-GB" sz="9600" dirty="0">
              <a:solidFill>
                <a:schemeClr val="tx1"/>
              </a:solidFill>
              <a:latin typeface="Arial"/>
            </a:endParaRPr>
          </a:p>
          <a:p>
            <a:endParaRPr lang="en-GB" sz="12000" dirty="0">
              <a:solidFill>
                <a:schemeClr val="tx1"/>
              </a:solidFill>
              <a:latin typeface="Arial"/>
            </a:endParaRPr>
          </a:p>
          <a:p>
            <a:endParaRPr lang="en-GB" sz="7200" dirty="0" smtClean="0">
              <a:solidFill>
                <a:schemeClr val="tx1"/>
              </a:solidFill>
              <a:latin typeface="Arial"/>
            </a:endParaRPr>
          </a:p>
          <a:p>
            <a:endParaRPr lang="en-GB" sz="7200" dirty="0">
              <a:solidFill>
                <a:schemeClr val="tx1"/>
              </a:solidFill>
              <a:latin typeface="Arial"/>
            </a:endParaRPr>
          </a:p>
          <a:p>
            <a:endParaRPr lang="en-GB" sz="7200" dirty="0" smtClean="0">
              <a:solidFill>
                <a:schemeClr val="tx1"/>
              </a:solidFill>
              <a:latin typeface="Arial"/>
            </a:endParaRPr>
          </a:p>
          <a:p>
            <a:endParaRPr lang="en-GB" sz="7200" dirty="0">
              <a:solidFill>
                <a:schemeClr val="tx1"/>
              </a:solidFill>
              <a:latin typeface="Arial"/>
            </a:endParaRPr>
          </a:p>
          <a:p>
            <a:endParaRPr lang="en-GB" sz="7200" dirty="0" smtClean="0">
              <a:solidFill>
                <a:schemeClr val="tx1"/>
              </a:solidFill>
              <a:latin typeface="Arial"/>
            </a:endParaRPr>
          </a:p>
          <a:p>
            <a:endParaRPr lang="en-GB" sz="7200" dirty="0">
              <a:solidFill>
                <a:schemeClr val="tx1"/>
              </a:solidFill>
              <a:latin typeface="Arial"/>
            </a:endParaRPr>
          </a:p>
          <a:p>
            <a:r>
              <a:rPr lang="en-GB" sz="7200" dirty="0" smtClean="0">
                <a:solidFill>
                  <a:schemeClr val="tx1"/>
                </a:solidFill>
                <a:latin typeface="Arial"/>
              </a:rPr>
              <a:t>Andrew N. Schofield, Cambridge University Engineering Department </a:t>
            </a:r>
          </a:p>
          <a:p>
            <a:endParaRPr lang="en-GB" sz="7200" dirty="0">
              <a:solidFill>
                <a:schemeClr val="tx1"/>
              </a:solidFill>
              <a:latin typeface="Arial"/>
            </a:endParaRPr>
          </a:p>
          <a:p>
            <a:endParaRPr lang="en-GB" sz="7200" dirty="0" smtClean="0">
              <a:solidFill>
                <a:schemeClr val="tx1"/>
              </a:solidFill>
              <a:latin typeface="Arial"/>
            </a:endParaRPr>
          </a:p>
          <a:p>
            <a:endParaRPr lang="en-GB" sz="7200" dirty="0">
              <a:solidFill>
                <a:schemeClr val="tx1"/>
              </a:solidFill>
              <a:latin typeface="Arial"/>
            </a:endParaRPr>
          </a:p>
          <a:p>
            <a:endParaRPr lang="en-GB" sz="7200" dirty="0" smtClean="0">
              <a:latin typeface="Arial"/>
            </a:endParaRPr>
          </a:p>
          <a:p>
            <a:endParaRPr lang="en-GB" sz="7200" dirty="0">
              <a:latin typeface="Arial"/>
            </a:endParaRPr>
          </a:p>
          <a:p>
            <a:endParaRPr lang="en-GB" sz="7200" dirty="0">
              <a:latin typeface="Arial"/>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rchill College Cambridge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TextBox 4"/>
          <p:cNvSpPr txBox="1"/>
          <p:nvPr/>
        </p:nvSpPr>
        <p:spPr>
          <a:xfrm>
            <a:off x="12193" y="10069"/>
            <a:ext cx="301660" cy="369332"/>
          </a:xfrm>
          <a:prstGeom prst="rect">
            <a:avLst/>
          </a:prstGeom>
          <a:noFill/>
        </p:spPr>
        <p:txBody>
          <a:bodyPr wrap="none" rtlCol="0">
            <a:spAutoFit/>
          </a:bodyPr>
          <a:lstStyle/>
          <a:p>
            <a:r>
              <a:rPr lang="en-GB" dirty="0" smtClean="0"/>
              <a:t>1</a:t>
            </a:r>
            <a:endParaRPr lang="en-GB" dirty="0"/>
          </a:p>
        </p:txBody>
      </p:sp>
    </p:spTree>
    <p:extLst>
      <p:ext uri="{BB962C8B-B14F-4D97-AF65-F5344CB8AC3E}">
        <p14:creationId xmlns:p14="http://schemas.microsoft.com/office/powerpoint/2010/main" val="32018660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171900" y="258658"/>
            <a:ext cx="3580373" cy="618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u="sng" dirty="0" smtClean="0">
                <a:latin typeface="Arial"/>
              </a:rPr>
              <a:t>Shear box tests of clay</a:t>
            </a:r>
          </a:p>
          <a:p>
            <a:pPr>
              <a:spcBef>
                <a:spcPct val="50000"/>
              </a:spcBef>
              <a:defRPr/>
            </a:pPr>
            <a:r>
              <a:rPr lang="en-GB" sz="2400" dirty="0" smtClean="0">
                <a:latin typeface="Arial"/>
              </a:rPr>
              <a:t>Hvorslev’s plotted data of </a:t>
            </a:r>
            <a:r>
              <a:rPr lang="en-GB" sz="2400" dirty="0">
                <a:latin typeface="Arial"/>
              </a:rPr>
              <a:t>clay</a:t>
            </a:r>
            <a:r>
              <a:rPr lang="en-GB" sz="2400" dirty="0" smtClean="0">
                <a:latin typeface="Arial"/>
              </a:rPr>
              <a:t> compression and swelling, with solid lines before peak strength </a:t>
            </a:r>
            <a:r>
              <a:rPr lang="en-GB" sz="2400" dirty="0">
                <a:latin typeface="Arial"/>
              </a:rPr>
              <a:t>and </a:t>
            </a:r>
            <a:r>
              <a:rPr lang="en-GB" sz="2400" dirty="0" smtClean="0">
                <a:latin typeface="Arial"/>
              </a:rPr>
              <a:t>dashed lines at slip, </a:t>
            </a:r>
            <a:r>
              <a:rPr lang="en-GB" sz="2400" dirty="0" smtClean="0">
                <a:latin typeface="Arial"/>
                <a:ea typeface="Wingdings"/>
                <a:cs typeface="Wingdings"/>
                <a:sym typeface="Wingdings"/>
              </a:rPr>
              <a:t></a:t>
            </a:r>
          </a:p>
          <a:p>
            <a:pPr>
              <a:spcBef>
                <a:spcPct val="50000"/>
              </a:spcBef>
              <a:defRPr/>
            </a:pPr>
            <a:r>
              <a:rPr lang="en-GB" sz="2400" dirty="0" smtClean="0">
                <a:latin typeface="Arial"/>
              </a:rPr>
              <a:t>All peak shear strengths are quite close to and only just above a line with zero cohesion </a:t>
            </a:r>
            <a:r>
              <a:rPr lang="en-GB" sz="2400" dirty="0">
                <a:latin typeface="Arial"/>
              </a:rPr>
              <a:t>and fully </a:t>
            </a:r>
            <a:r>
              <a:rPr lang="en-GB" sz="2400" dirty="0" smtClean="0">
                <a:latin typeface="Arial"/>
              </a:rPr>
              <a:t>softened friction </a:t>
            </a:r>
            <a:r>
              <a:rPr lang="en-GB" sz="2400" dirty="0" smtClean="0">
                <a:latin typeface="Arial" charset="0"/>
                <a:sym typeface="Symbol" charset="0"/>
              </a:rPr>
              <a:t></a:t>
            </a:r>
            <a:r>
              <a:rPr lang="en-GB" sz="2400" baseline="-25000" dirty="0">
                <a:latin typeface="Arial" charset="0"/>
                <a:sym typeface="Symbol" charset="0"/>
              </a:rPr>
              <a:t>d </a:t>
            </a:r>
            <a:endParaRPr lang="en-GB" sz="2400" baseline="-25000" dirty="0" smtClean="0">
              <a:latin typeface="Arial" charset="0"/>
              <a:sym typeface="Symbol" charset="0"/>
            </a:endParaRPr>
          </a:p>
          <a:p>
            <a:pPr>
              <a:spcBef>
                <a:spcPct val="50000"/>
              </a:spcBef>
              <a:defRPr/>
            </a:pPr>
            <a:r>
              <a:rPr lang="en-GB" sz="2400" dirty="0" smtClean="0">
                <a:solidFill>
                  <a:srgbClr val="FF0000"/>
                </a:solidFill>
                <a:latin typeface="Arial"/>
                <a:sym typeface="Symbol" charset="0"/>
              </a:rPr>
              <a:t>Data for </a:t>
            </a:r>
            <a:r>
              <a:rPr lang="en-US" sz="2400" dirty="0" smtClean="0">
                <a:solidFill>
                  <a:srgbClr val="FF0000"/>
                </a:solidFill>
                <a:latin typeface="Arial"/>
                <a:sym typeface="Symbol" charset="0"/>
              </a:rPr>
              <a:t>/</a:t>
            </a:r>
            <a:r>
              <a:rPr lang="en-US" sz="2400" baseline="-25000" dirty="0" smtClean="0">
                <a:solidFill>
                  <a:srgbClr val="FF0000"/>
                </a:solidFill>
                <a:latin typeface="Arial"/>
                <a:sym typeface="Symbol" charset="0"/>
              </a:rPr>
              <a:t>e</a:t>
            </a:r>
            <a:r>
              <a:rPr lang="en-GB" sz="2400" dirty="0" smtClean="0">
                <a:solidFill>
                  <a:srgbClr val="FF0000"/>
                </a:solidFill>
                <a:latin typeface="Arial"/>
                <a:sym typeface="Symbol" charset="0"/>
              </a:rPr>
              <a:t> </a:t>
            </a:r>
            <a:r>
              <a:rPr lang="en-GB" sz="2400" dirty="0" smtClean="0">
                <a:solidFill>
                  <a:srgbClr val="FF0000"/>
                </a:solidFill>
                <a:latin typeface="Arial"/>
                <a:ea typeface="Wingdings"/>
                <a:cs typeface="Wingdings"/>
                <a:sym typeface="Wingdings"/>
              </a:rPr>
              <a:t>values in a range 0 &lt; </a:t>
            </a:r>
            <a:r>
              <a:rPr lang="en-US" sz="2400" dirty="0" smtClean="0">
                <a:solidFill>
                  <a:srgbClr val="FF0000"/>
                </a:solidFill>
                <a:latin typeface="Arial"/>
                <a:sym typeface="Symbol" charset="0"/>
              </a:rPr>
              <a:t>/</a:t>
            </a:r>
            <a:r>
              <a:rPr lang="en-US" sz="2400" baseline="-25000" dirty="0" smtClean="0">
                <a:solidFill>
                  <a:srgbClr val="FF0000"/>
                </a:solidFill>
                <a:latin typeface="Arial"/>
                <a:sym typeface="Symbol" charset="0"/>
              </a:rPr>
              <a:t>e</a:t>
            </a:r>
            <a:r>
              <a:rPr lang="en-GB" sz="2400" dirty="0" smtClean="0">
                <a:solidFill>
                  <a:srgbClr val="FF0000"/>
                </a:solidFill>
                <a:latin typeface="Arial"/>
                <a:sym typeface="Symbol" charset="0"/>
              </a:rPr>
              <a:t> </a:t>
            </a:r>
            <a:r>
              <a:rPr lang="en-US" sz="2400" dirty="0" smtClean="0">
                <a:solidFill>
                  <a:srgbClr val="FF0000"/>
                </a:solidFill>
                <a:latin typeface="Arial"/>
                <a:sym typeface="Symbol" charset="0"/>
              </a:rPr>
              <a:t>&lt; 0.6</a:t>
            </a:r>
            <a:r>
              <a:rPr lang="en-GB" sz="2400" dirty="0" smtClean="0">
                <a:solidFill>
                  <a:srgbClr val="FF0000"/>
                </a:solidFill>
                <a:latin typeface="Arial"/>
                <a:sym typeface="Symbol" charset="0"/>
              </a:rPr>
              <a:t>, but no</a:t>
            </a:r>
            <a:r>
              <a:rPr lang="en-GB" sz="2400" dirty="0" smtClean="0">
                <a:solidFill>
                  <a:srgbClr val="FF0000"/>
                </a:solidFill>
                <a:latin typeface="Arial"/>
                <a:ea typeface="Wingdings"/>
                <a:cs typeface="Wingdings"/>
                <a:sym typeface="Wingdings"/>
              </a:rPr>
              <a:t>t </a:t>
            </a:r>
            <a:r>
              <a:rPr lang="en-GB" sz="2400" dirty="0" smtClean="0">
                <a:solidFill>
                  <a:srgbClr val="FF0000"/>
                </a:solidFill>
                <a:latin typeface="Arial"/>
                <a:sym typeface="Symbol" charset="0"/>
              </a:rPr>
              <a:t>for </a:t>
            </a:r>
            <a:r>
              <a:rPr lang="en-GB" sz="2400" dirty="0" smtClean="0">
                <a:solidFill>
                  <a:srgbClr val="FF0000"/>
                </a:solidFill>
                <a:latin typeface="Arial"/>
                <a:ea typeface="Wingdings"/>
                <a:cs typeface="Wingdings"/>
                <a:sym typeface="Wingdings"/>
              </a:rPr>
              <a:t>0.6 &lt; </a:t>
            </a:r>
            <a:r>
              <a:rPr lang="en-US" sz="2400" dirty="0" smtClean="0">
                <a:solidFill>
                  <a:srgbClr val="FF0000"/>
                </a:solidFill>
                <a:latin typeface="Arial"/>
                <a:sym typeface="Symbol" charset="0"/>
              </a:rPr>
              <a:t>/</a:t>
            </a:r>
            <a:r>
              <a:rPr lang="en-US" sz="2400" baseline="-25000" dirty="0" smtClean="0">
                <a:solidFill>
                  <a:srgbClr val="FF0000"/>
                </a:solidFill>
                <a:latin typeface="Arial"/>
                <a:sym typeface="Symbol" charset="0"/>
              </a:rPr>
              <a:t>e </a:t>
            </a:r>
            <a:r>
              <a:rPr lang="en-GB" sz="2400" dirty="0" smtClean="0">
                <a:solidFill>
                  <a:srgbClr val="FF0000"/>
                </a:solidFill>
                <a:latin typeface="Arial"/>
                <a:ea typeface="Wingdings"/>
                <a:cs typeface="Wingdings"/>
                <a:sym typeface="Wingdings"/>
              </a:rPr>
              <a:t> Wet side of CS; no slip.</a:t>
            </a:r>
            <a:r>
              <a:rPr lang="en-GB" sz="2400" dirty="0" smtClean="0">
                <a:solidFill>
                  <a:srgbClr val="FF0000"/>
                </a:solidFill>
                <a:latin typeface="Arial"/>
                <a:sym typeface="Symbol" charset="0"/>
              </a:rPr>
              <a:t> </a:t>
            </a:r>
          </a:p>
        </p:txBody>
      </p:sp>
      <p:pic>
        <p:nvPicPr>
          <p:cNvPr id="373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3175"/>
            <a:ext cx="5057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1507" name="Group 4"/>
          <p:cNvGrpSpPr>
            <a:grpSpLocks/>
          </p:cNvGrpSpPr>
          <p:nvPr/>
        </p:nvGrpSpPr>
        <p:grpSpPr bwMode="auto">
          <a:xfrm>
            <a:off x="3962400" y="1066800"/>
            <a:ext cx="4572000" cy="2667000"/>
            <a:chOff x="2496" y="816"/>
            <a:chExt cx="2880" cy="1680"/>
          </a:xfrm>
        </p:grpSpPr>
        <p:sp>
          <p:nvSpPr>
            <p:cNvPr id="373765" name="Line 5"/>
            <p:cNvSpPr>
              <a:spLocks noChangeShapeType="1"/>
            </p:cNvSpPr>
            <p:nvPr/>
          </p:nvSpPr>
          <p:spPr bwMode="auto">
            <a:xfrm flipV="1">
              <a:off x="2496" y="816"/>
              <a:ext cx="0" cy="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373766" name="Line 6"/>
            <p:cNvSpPr>
              <a:spLocks noChangeShapeType="1"/>
            </p:cNvSpPr>
            <p:nvPr/>
          </p:nvSpPr>
          <p:spPr bwMode="auto">
            <a:xfrm>
              <a:off x="2496" y="2496"/>
              <a:ext cx="28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grpSp>
        <p:nvGrpSpPr>
          <p:cNvPr id="21508" name="Group 7"/>
          <p:cNvGrpSpPr>
            <a:grpSpLocks/>
          </p:cNvGrpSpPr>
          <p:nvPr/>
        </p:nvGrpSpPr>
        <p:grpSpPr bwMode="auto">
          <a:xfrm>
            <a:off x="3962400" y="4114800"/>
            <a:ext cx="4572000" cy="2667000"/>
            <a:chOff x="2496" y="816"/>
            <a:chExt cx="2880" cy="1680"/>
          </a:xfrm>
        </p:grpSpPr>
        <p:sp>
          <p:nvSpPr>
            <p:cNvPr id="373768" name="Line 8"/>
            <p:cNvSpPr>
              <a:spLocks noChangeShapeType="1"/>
            </p:cNvSpPr>
            <p:nvPr/>
          </p:nvSpPr>
          <p:spPr bwMode="auto">
            <a:xfrm flipV="1">
              <a:off x="2496" y="816"/>
              <a:ext cx="0" cy="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373769" name="Line 9"/>
            <p:cNvSpPr>
              <a:spLocks noChangeShapeType="1"/>
            </p:cNvSpPr>
            <p:nvPr/>
          </p:nvSpPr>
          <p:spPr bwMode="auto">
            <a:xfrm>
              <a:off x="2496" y="2496"/>
              <a:ext cx="28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sp>
        <p:nvSpPr>
          <p:cNvPr id="373770" name="Text Box 10"/>
          <p:cNvSpPr txBox="1">
            <a:spLocks noChangeArrowheads="1"/>
          </p:cNvSpPr>
          <p:nvPr/>
        </p:nvSpPr>
        <p:spPr bwMode="auto">
          <a:xfrm>
            <a:off x="3752273" y="952396"/>
            <a:ext cx="5257800"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smtClean="0"/>
              <a:t>   w</a:t>
            </a:r>
            <a:endParaRPr lang="en-GB" dirty="0"/>
          </a:p>
          <a:p>
            <a:pPr>
              <a:spcBef>
                <a:spcPct val="50000"/>
              </a:spcBef>
              <a:defRPr/>
            </a:pPr>
            <a:endParaRPr lang="en-GB" dirty="0"/>
          </a:p>
          <a:p>
            <a:pPr>
              <a:spcBef>
                <a:spcPct val="50000"/>
              </a:spcBef>
              <a:defRPr/>
            </a:pPr>
            <a:endParaRPr lang="en-GB" dirty="0"/>
          </a:p>
          <a:p>
            <a:pPr>
              <a:spcBef>
                <a:spcPct val="50000"/>
              </a:spcBef>
              <a:defRPr/>
            </a:pPr>
            <a:endParaRPr lang="en-GB" dirty="0"/>
          </a:p>
          <a:p>
            <a:pPr>
              <a:spcBef>
                <a:spcPct val="50000"/>
              </a:spcBef>
              <a:defRPr/>
            </a:pPr>
            <a:endParaRPr lang="en-GB" dirty="0"/>
          </a:p>
          <a:p>
            <a:pPr>
              <a:spcBef>
                <a:spcPct val="50000"/>
              </a:spcBef>
              <a:defRPr/>
            </a:pPr>
            <a:r>
              <a:rPr lang="en-GB" dirty="0">
                <a:sym typeface="Symbol" charset="0"/>
              </a:rPr>
              <a:t>                                                   </a:t>
            </a:r>
            <a:r>
              <a:rPr lang="en-GB">
                <a:sym typeface="Symbol" charset="0"/>
              </a:rPr>
              <a:t> </a:t>
            </a:r>
            <a:r>
              <a:rPr lang="en-GB" smtClean="0">
                <a:sym typeface="Symbol" charset="0"/>
              </a:rPr>
              <a:t>                         </a:t>
            </a:r>
            <a:r>
              <a:rPr lang="en-GB" smtClean="0">
                <a:solidFill>
                  <a:srgbClr val="FF0000"/>
                </a:solidFill>
                <a:latin typeface="Arial"/>
                <a:ea typeface="Wingdings"/>
                <a:cs typeface="Wingdings"/>
                <a:sym typeface="Wingdings"/>
              </a:rPr>
              <a:t>CS</a:t>
            </a:r>
            <a:endParaRPr lang="en-US" dirty="0">
              <a:sym typeface="Symbol" charset="0"/>
            </a:endParaRPr>
          </a:p>
          <a:p>
            <a:pPr>
              <a:spcBef>
                <a:spcPct val="50000"/>
              </a:spcBef>
              <a:defRPr/>
            </a:pPr>
            <a:r>
              <a:rPr lang="en-US" dirty="0">
                <a:sym typeface="Symbol" charset="0"/>
              </a:rPr>
              <a:t>    </a:t>
            </a:r>
            <a:r>
              <a:rPr lang="en-US" dirty="0" smtClean="0">
                <a:sym typeface="Symbol" charset="0"/>
              </a:rPr>
              <a:t>                                                        </a:t>
            </a:r>
            <a:r>
              <a:rPr lang="en-US" dirty="0">
                <a:sym typeface="Symbol" charset="0"/>
              </a:rPr>
              <a:t>/</a:t>
            </a:r>
            <a:r>
              <a:rPr lang="en-US" dirty="0" smtClean="0">
                <a:sym typeface="Symbol" charset="0"/>
              </a:rPr>
              <a:t></a:t>
            </a:r>
            <a:endParaRPr lang="en-US" dirty="0">
              <a:sym typeface="Symbol" charset="0"/>
            </a:endParaRPr>
          </a:p>
          <a:p>
            <a:pPr>
              <a:spcBef>
                <a:spcPct val="50000"/>
              </a:spcBef>
              <a:defRPr/>
            </a:pPr>
            <a:r>
              <a:rPr lang="en-US" dirty="0" smtClean="0">
                <a:sym typeface="Symbol" charset="0"/>
              </a:rPr>
              <a:t>                                                                                    </a:t>
            </a:r>
          </a:p>
          <a:p>
            <a:pPr>
              <a:spcBef>
                <a:spcPct val="50000"/>
              </a:spcBef>
              <a:defRPr/>
            </a:pPr>
            <a:r>
              <a:rPr lang="en-US" dirty="0">
                <a:solidFill>
                  <a:srgbClr val="FF0000"/>
                </a:solidFill>
                <a:latin typeface="Arial"/>
                <a:ea typeface="Wingdings"/>
                <a:cs typeface="Wingdings"/>
                <a:sym typeface="Symbol" charset="0"/>
              </a:rPr>
              <a:t> </a:t>
            </a:r>
            <a:r>
              <a:rPr lang="en-US" dirty="0" smtClean="0">
                <a:solidFill>
                  <a:srgbClr val="FF0000"/>
                </a:solidFill>
                <a:latin typeface="Arial"/>
                <a:ea typeface="Wingdings"/>
                <a:cs typeface="Wingdings"/>
                <a:sym typeface="Symbol" charset="0"/>
              </a:rPr>
              <a:t>                                                              </a:t>
            </a:r>
            <a:r>
              <a:rPr lang="en-GB" dirty="0" smtClean="0">
                <a:solidFill>
                  <a:srgbClr val="FF0000"/>
                </a:solidFill>
                <a:latin typeface="Arial"/>
                <a:ea typeface="Wingdings"/>
                <a:cs typeface="Wingdings"/>
                <a:sym typeface="Wingdings"/>
              </a:rPr>
              <a:t>CS</a:t>
            </a:r>
            <a:r>
              <a:rPr lang="en-GB" dirty="0">
                <a:solidFill>
                  <a:srgbClr val="FF0000"/>
                </a:solidFill>
                <a:latin typeface="Arial"/>
                <a:ea typeface="Wingdings"/>
                <a:cs typeface="Wingdings"/>
                <a:sym typeface="Wingdings"/>
              </a:rPr>
              <a:t></a:t>
            </a:r>
            <a:endParaRPr lang="en-GB" dirty="0" smtClean="0">
              <a:sym typeface="Symbol" charset="0"/>
            </a:endParaRPr>
          </a:p>
          <a:p>
            <a:pPr>
              <a:spcBef>
                <a:spcPct val="50000"/>
              </a:spcBef>
              <a:defRPr/>
            </a:pPr>
            <a:endParaRPr lang="en-GB" dirty="0">
              <a:sym typeface="Symbol" charset="0"/>
            </a:endParaRPr>
          </a:p>
          <a:p>
            <a:pPr>
              <a:spcBef>
                <a:spcPct val="50000"/>
              </a:spcBef>
              <a:defRPr/>
            </a:pPr>
            <a:endParaRPr lang="en-GB" dirty="0">
              <a:sym typeface="Symbol" charset="0"/>
            </a:endParaRPr>
          </a:p>
          <a:p>
            <a:pPr>
              <a:spcBef>
                <a:spcPct val="50000"/>
              </a:spcBef>
              <a:defRPr/>
            </a:pPr>
            <a:endParaRPr lang="en-GB" dirty="0">
              <a:sym typeface="Symbol" charset="0"/>
            </a:endParaRPr>
          </a:p>
          <a:p>
            <a:pPr>
              <a:spcBef>
                <a:spcPct val="50000"/>
              </a:spcBef>
              <a:defRPr/>
            </a:pPr>
            <a:r>
              <a:rPr lang="en-GB" dirty="0">
                <a:sym typeface="Symbol" charset="0"/>
              </a:rPr>
              <a:t> </a:t>
            </a:r>
          </a:p>
          <a:p>
            <a:pPr>
              <a:spcBef>
                <a:spcPct val="50000"/>
              </a:spcBef>
              <a:defRPr/>
            </a:pPr>
            <a:r>
              <a:rPr lang="en-GB" dirty="0">
                <a:sym typeface="Symbol" charset="0"/>
              </a:rPr>
              <a:t>                                                            </a:t>
            </a:r>
            <a:endParaRPr lang="en-US" dirty="0"/>
          </a:p>
        </p:txBody>
      </p:sp>
      <p:sp>
        <p:nvSpPr>
          <p:cNvPr id="2" name="TextBox 1"/>
          <p:cNvSpPr txBox="1"/>
          <p:nvPr/>
        </p:nvSpPr>
        <p:spPr>
          <a:xfrm>
            <a:off x="8467350" y="4237125"/>
            <a:ext cx="776848" cy="646331"/>
          </a:xfrm>
          <a:prstGeom prst="rect">
            <a:avLst/>
          </a:prstGeom>
          <a:noFill/>
        </p:spPr>
        <p:txBody>
          <a:bodyPr wrap="square" rtlCol="0">
            <a:spAutoFit/>
          </a:bodyPr>
          <a:lstStyle/>
          <a:p>
            <a:r>
              <a:rPr lang="en-GB" dirty="0">
                <a:solidFill>
                  <a:srgbClr val="FF0000"/>
                </a:solidFill>
                <a:latin typeface="Arial"/>
                <a:ea typeface="Wingdings"/>
                <a:cs typeface="Wingdings"/>
                <a:sym typeface="Wingdings"/>
              </a:rPr>
              <a:t>0.6 &lt; </a:t>
            </a:r>
            <a:r>
              <a:rPr lang="en-US" dirty="0">
                <a:solidFill>
                  <a:srgbClr val="FF0000"/>
                </a:solidFill>
                <a:latin typeface="Arial"/>
                <a:sym typeface="Symbol" charset="0"/>
              </a:rPr>
              <a:t>/</a:t>
            </a:r>
            <a:r>
              <a:rPr lang="en-US" baseline="-25000" dirty="0">
                <a:solidFill>
                  <a:srgbClr val="FF0000"/>
                </a:solidFill>
                <a:latin typeface="Arial"/>
                <a:sym typeface="Symbol" charset="0"/>
              </a:rPr>
              <a:t>e </a:t>
            </a:r>
            <a:endParaRPr lang="en-GB" dirty="0"/>
          </a:p>
        </p:txBody>
      </p:sp>
      <p:sp>
        <p:nvSpPr>
          <p:cNvPr id="3" name="TextBox 2"/>
          <p:cNvSpPr txBox="1"/>
          <p:nvPr/>
        </p:nvSpPr>
        <p:spPr>
          <a:xfrm>
            <a:off x="6974788" y="697512"/>
            <a:ext cx="1737149" cy="646331"/>
          </a:xfrm>
          <a:prstGeom prst="rect">
            <a:avLst/>
          </a:prstGeom>
          <a:noFill/>
        </p:spPr>
        <p:txBody>
          <a:bodyPr wrap="none" rtlCol="0">
            <a:spAutoFit/>
          </a:bodyPr>
          <a:lstStyle/>
          <a:p>
            <a:r>
              <a:rPr lang="en-GB" dirty="0" smtClean="0">
                <a:latin typeface="Arial"/>
                <a:ea typeface="Wingdings"/>
                <a:cs typeface="Wingdings"/>
                <a:sym typeface="Wingdings"/>
              </a:rPr>
              <a:t>note water loss </a:t>
            </a:r>
            <a:endParaRPr lang="en-GB" dirty="0" smtClean="0">
              <a:latin typeface="Arial"/>
            </a:endParaRPr>
          </a:p>
          <a:p>
            <a:r>
              <a:rPr lang="en-GB" dirty="0" smtClean="0">
                <a:latin typeface="Arial"/>
                <a:ea typeface="Wingdings"/>
                <a:cs typeface="Wingdings"/>
                <a:sym typeface="Wingdings"/>
              </a:rPr>
              <a:t>wet side of CS </a:t>
            </a:r>
            <a:endParaRPr lang="en-GB" dirty="0"/>
          </a:p>
        </p:txBody>
      </p:sp>
      <p:sp>
        <p:nvSpPr>
          <p:cNvPr id="4" name="TextBox 3"/>
          <p:cNvSpPr txBox="1"/>
          <p:nvPr/>
        </p:nvSpPr>
        <p:spPr>
          <a:xfrm>
            <a:off x="40308" y="20151"/>
            <a:ext cx="418654" cy="369332"/>
          </a:xfrm>
          <a:prstGeom prst="rect">
            <a:avLst/>
          </a:prstGeom>
          <a:noFill/>
        </p:spPr>
        <p:txBody>
          <a:bodyPr wrap="none" rtlCol="0">
            <a:spAutoFit/>
          </a:bodyPr>
          <a:lstStyle/>
          <a:p>
            <a:r>
              <a:rPr lang="en-GB" dirty="0" smtClean="0"/>
              <a:t>10</a:t>
            </a:r>
            <a:endParaRPr lang="en-GB" dirty="0"/>
          </a:p>
        </p:txBody>
      </p:sp>
    </p:spTree>
    <p:extLst>
      <p:ext uri="{BB962C8B-B14F-4D97-AF65-F5344CB8AC3E}">
        <p14:creationId xmlns:p14="http://schemas.microsoft.com/office/powerpoint/2010/main" val="690612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2"/>
          <p:cNvSpPr txBox="1">
            <a:spLocks noChangeArrowheads="1"/>
          </p:cNvSpPr>
          <p:nvPr/>
        </p:nvSpPr>
        <p:spPr bwMode="auto">
          <a:xfrm>
            <a:off x="1902585" y="5919788"/>
            <a:ext cx="66913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dirty="0" smtClean="0">
                <a:latin typeface="Arial"/>
              </a:rPr>
              <a:t>Hvorslev’s </a:t>
            </a:r>
            <a:r>
              <a:rPr lang="en-GB" sz="2400" dirty="0">
                <a:latin typeface="Arial"/>
              </a:rPr>
              <a:t>peak </a:t>
            </a:r>
            <a:r>
              <a:rPr lang="en-GB" sz="2400" dirty="0" smtClean="0">
                <a:latin typeface="Arial"/>
              </a:rPr>
              <a:t>strengths </a:t>
            </a:r>
            <a:r>
              <a:rPr lang="en-US" sz="2400" dirty="0" smtClean="0">
                <a:latin typeface="Arial"/>
                <a:sym typeface="Symbol" charset="0"/>
              </a:rPr>
              <a:t> </a:t>
            </a:r>
            <a:r>
              <a:rPr lang="en-GB" sz="2400" dirty="0" smtClean="0">
                <a:latin typeface="Arial"/>
              </a:rPr>
              <a:t>normalised by </a:t>
            </a:r>
            <a:r>
              <a:rPr lang="en-US" sz="2400" dirty="0" smtClean="0">
                <a:latin typeface="Arial"/>
                <a:sym typeface="Symbol" charset="0"/>
              </a:rPr>
              <a:t></a:t>
            </a:r>
            <a:r>
              <a:rPr lang="en-US" sz="2400" dirty="0">
                <a:latin typeface="Arial"/>
                <a:sym typeface="Symbol" charset="0"/>
              </a:rPr>
              <a:t></a:t>
            </a:r>
            <a:r>
              <a:rPr lang="en-GB" sz="2400" baseline="-25000" dirty="0">
                <a:latin typeface="Arial"/>
                <a:sym typeface="Symbol" charset="0"/>
              </a:rPr>
              <a:t>e</a:t>
            </a:r>
            <a:r>
              <a:rPr lang="en-GB" sz="2400" dirty="0">
                <a:latin typeface="Arial"/>
                <a:sym typeface="Symbol" charset="0"/>
              </a:rPr>
              <a:t> </a:t>
            </a:r>
            <a:r>
              <a:rPr lang="en-GB" sz="2400" dirty="0" smtClean="0">
                <a:latin typeface="Arial"/>
              </a:rPr>
              <a:t>  </a:t>
            </a:r>
            <a:endParaRPr lang="en-US" sz="2400" dirty="0">
              <a:latin typeface="Arial"/>
            </a:endParaRPr>
          </a:p>
        </p:txBody>
      </p:sp>
      <p:pic>
        <p:nvPicPr>
          <p:cNvPr id="374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8305800" cy="606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4788" name="Line 4"/>
          <p:cNvSpPr>
            <a:spLocks noChangeShapeType="1"/>
          </p:cNvSpPr>
          <p:nvPr/>
        </p:nvSpPr>
        <p:spPr bwMode="auto">
          <a:xfrm flipV="1">
            <a:off x="179388" y="4588348"/>
            <a:ext cx="0" cy="109537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374789" name="Line 5"/>
          <p:cNvSpPr>
            <a:spLocks noChangeShapeType="1"/>
          </p:cNvSpPr>
          <p:nvPr/>
        </p:nvSpPr>
        <p:spPr bwMode="auto">
          <a:xfrm>
            <a:off x="640228" y="6308725"/>
            <a:ext cx="1146175" cy="127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374790" name="Text Box 6"/>
          <p:cNvSpPr txBox="1">
            <a:spLocks noChangeArrowheads="1"/>
          </p:cNvSpPr>
          <p:nvPr/>
        </p:nvSpPr>
        <p:spPr bwMode="auto">
          <a:xfrm>
            <a:off x="107950" y="4725885"/>
            <a:ext cx="1655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400" dirty="0">
                <a:latin typeface="Arial"/>
                <a:sym typeface="Symbol" charset="0"/>
              </a:rPr>
              <a:t> /</a:t>
            </a:r>
            <a:r>
              <a:rPr lang="en-US" sz="2400" dirty="0">
                <a:latin typeface="Arial"/>
                <a:sym typeface="Symbol" charset="0"/>
              </a:rPr>
              <a:t></a:t>
            </a:r>
            <a:r>
              <a:rPr lang="en-GB" sz="2400" baseline="-25000" dirty="0">
                <a:latin typeface="Arial"/>
                <a:sym typeface="Symbol" charset="0"/>
              </a:rPr>
              <a:t>e</a:t>
            </a:r>
            <a:endParaRPr lang="en-GB" sz="2400" dirty="0">
              <a:latin typeface="Arial"/>
              <a:sym typeface="Symbol" charset="0"/>
            </a:endParaRPr>
          </a:p>
          <a:p>
            <a:pPr>
              <a:spcBef>
                <a:spcPct val="50000"/>
              </a:spcBef>
              <a:defRPr/>
            </a:pPr>
            <a:endParaRPr lang="en-GB" sz="2400" dirty="0">
              <a:latin typeface="Arial"/>
            </a:endParaRPr>
          </a:p>
          <a:p>
            <a:pPr>
              <a:spcBef>
                <a:spcPct val="50000"/>
              </a:spcBef>
              <a:defRPr/>
            </a:pPr>
            <a:r>
              <a:rPr lang="en-GB" sz="2400" dirty="0">
                <a:latin typeface="Arial"/>
                <a:sym typeface="Symbol" charset="0"/>
              </a:rPr>
              <a:t>        </a:t>
            </a:r>
            <a:r>
              <a:rPr lang="en-US" sz="2400" dirty="0">
                <a:latin typeface="Arial"/>
                <a:sym typeface="Symbol" charset="0"/>
              </a:rPr>
              <a:t></a:t>
            </a:r>
            <a:r>
              <a:rPr lang="en-GB" sz="2400" dirty="0">
                <a:latin typeface="Arial"/>
                <a:sym typeface="Symbol" charset="0"/>
              </a:rPr>
              <a:t>/</a:t>
            </a:r>
            <a:r>
              <a:rPr lang="en-US" sz="2400" dirty="0">
                <a:latin typeface="Arial"/>
                <a:sym typeface="Symbol" charset="0"/>
              </a:rPr>
              <a:t></a:t>
            </a:r>
            <a:r>
              <a:rPr lang="en-GB" sz="2400" baseline="-25000" dirty="0" smtClean="0">
                <a:latin typeface="Arial"/>
                <a:sym typeface="Symbol" charset="0"/>
              </a:rPr>
              <a:t>e</a:t>
            </a:r>
            <a:r>
              <a:rPr lang="en-GB" sz="2400" dirty="0" smtClean="0">
                <a:latin typeface="Arial"/>
                <a:sym typeface="Symbol" charset="0"/>
              </a:rPr>
              <a:t>        </a:t>
            </a:r>
            <a:endParaRPr lang="en-GB" sz="2400" baseline="-25000" dirty="0">
              <a:latin typeface="Arial"/>
              <a:sym typeface="Symbol" charset="0"/>
            </a:endParaRPr>
          </a:p>
        </p:txBody>
      </p:sp>
      <p:sp>
        <p:nvSpPr>
          <p:cNvPr id="2" name="Rectangle 1"/>
          <p:cNvSpPr/>
          <p:nvPr/>
        </p:nvSpPr>
        <p:spPr>
          <a:xfrm>
            <a:off x="4532101" y="1073438"/>
            <a:ext cx="890350" cy="923330"/>
          </a:xfrm>
          <a:prstGeom prst="rect">
            <a:avLst/>
          </a:prstGeom>
        </p:spPr>
        <p:txBody>
          <a:bodyPr wrap="none">
            <a:spAutoFit/>
          </a:bodyPr>
          <a:lstStyle/>
          <a:p>
            <a:pPr algn="ctr"/>
            <a:r>
              <a:rPr lang="en-GB" dirty="0">
                <a:solidFill>
                  <a:srgbClr val="FF0000"/>
                </a:solidFill>
                <a:latin typeface="Arial"/>
              </a:rPr>
              <a:t>t</a:t>
            </a:r>
            <a:r>
              <a:rPr lang="en-GB" dirty="0" smtClean="0">
                <a:solidFill>
                  <a:srgbClr val="FF0000"/>
                </a:solidFill>
                <a:latin typeface="Arial"/>
              </a:rPr>
              <a:t>he CS</a:t>
            </a:r>
          </a:p>
          <a:p>
            <a:pPr algn="ctr"/>
            <a:r>
              <a:rPr lang="en-GB" dirty="0" smtClean="0">
                <a:solidFill>
                  <a:srgbClr val="FF0000"/>
                </a:solidFill>
                <a:latin typeface="Arial"/>
              </a:rPr>
              <a:t>data</a:t>
            </a:r>
          </a:p>
          <a:p>
            <a:pPr algn="ctr"/>
            <a:r>
              <a:rPr lang="en-GB" dirty="0" smtClean="0">
                <a:solidFill>
                  <a:srgbClr val="FF0000"/>
                </a:solidFill>
                <a:latin typeface="Arial"/>
              </a:rPr>
              <a:t>cluster</a:t>
            </a:r>
          </a:p>
        </p:txBody>
      </p:sp>
      <p:sp>
        <p:nvSpPr>
          <p:cNvPr id="3" name="TextBox 2"/>
          <p:cNvSpPr txBox="1"/>
          <p:nvPr/>
        </p:nvSpPr>
        <p:spPr>
          <a:xfrm>
            <a:off x="40308" y="30230"/>
            <a:ext cx="418654" cy="369332"/>
          </a:xfrm>
          <a:prstGeom prst="rect">
            <a:avLst/>
          </a:prstGeom>
          <a:noFill/>
        </p:spPr>
        <p:txBody>
          <a:bodyPr wrap="none" rtlCol="0">
            <a:spAutoFit/>
          </a:bodyPr>
          <a:lstStyle/>
          <a:p>
            <a:r>
              <a:rPr lang="en-GB" dirty="0" smtClean="0"/>
              <a:t>11</a:t>
            </a:r>
            <a:endParaRPr lang="en-GB" dirty="0"/>
          </a:p>
        </p:txBody>
      </p:sp>
    </p:spTree>
    <p:extLst>
      <p:ext uri="{BB962C8B-B14F-4D97-AF65-F5344CB8AC3E}">
        <p14:creationId xmlns:p14="http://schemas.microsoft.com/office/powerpoint/2010/main" val="35330433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549826" y="3348949"/>
            <a:ext cx="3466288" cy="2950303"/>
            <a:chOff x="624" y="804"/>
            <a:chExt cx="1697" cy="1788"/>
          </a:xfrm>
        </p:grpSpPr>
        <p:grpSp>
          <p:nvGrpSpPr>
            <p:cNvPr id="29702" name="Group 3"/>
            <p:cNvGrpSpPr>
              <a:grpSpLocks/>
            </p:cNvGrpSpPr>
            <p:nvPr/>
          </p:nvGrpSpPr>
          <p:grpSpPr bwMode="auto">
            <a:xfrm>
              <a:off x="1674" y="804"/>
              <a:ext cx="647" cy="1788"/>
              <a:chOff x="1050" y="564"/>
              <a:chExt cx="647" cy="1788"/>
            </a:xfrm>
          </p:grpSpPr>
          <p:sp>
            <p:nvSpPr>
              <p:cNvPr id="609284" name="AutoShape 4"/>
              <p:cNvSpPr>
                <a:spLocks noChangeArrowheads="1"/>
              </p:cNvSpPr>
              <p:nvPr/>
            </p:nvSpPr>
            <p:spPr bwMode="auto">
              <a:xfrm>
                <a:off x="1050" y="1968"/>
                <a:ext cx="647" cy="384"/>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9285" name="AutoShape 5"/>
              <p:cNvSpPr>
                <a:spLocks noChangeArrowheads="1"/>
              </p:cNvSpPr>
              <p:nvPr/>
            </p:nvSpPr>
            <p:spPr bwMode="auto">
              <a:xfrm>
                <a:off x="1082" y="564"/>
                <a:ext cx="401" cy="607"/>
              </a:xfrm>
              <a:prstGeom prst="can">
                <a:avLst>
                  <a:gd name="adj" fmla="val 3611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9704" name="Group 7"/>
            <p:cNvGrpSpPr>
              <a:grpSpLocks/>
            </p:cNvGrpSpPr>
            <p:nvPr/>
          </p:nvGrpSpPr>
          <p:grpSpPr bwMode="auto">
            <a:xfrm>
              <a:off x="624" y="1344"/>
              <a:ext cx="966" cy="864"/>
              <a:chOff x="480" y="1104"/>
              <a:chExt cx="966" cy="864"/>
            </a:xfrm>
          </p:grpSpPr>
          <p:sp>
            <p:nvSpPr>
              <p:cNvPr id="609288" name="AutoShape 8"/>
              <p:cNvSpPr>
                <a:spLocks noChangeArrowheads="1"/>
              </p:cNvSpPr>
              <p:nvPr/>
            </p:nvSpPr>
            <p:spPr bwMode="auto">
              <a:xfrm>
                <a:off x="480" y="1107"/>
                <a:ext cx="445" cy="765"/>
              </a:xfrm>
              <a:prstGeom prst="can">
                <a:avLst>
                  <a:gd name="adj" fmla="val 3320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9289" name="Line 9"/>
              <p:cNvSpPr>
                <a:spLocks noChangeShapeType="1"/>
              </p:cNvSpPr>
              <p:nvPr/>
            </p:nvSpPr>
            <p:spPr bwMode="auto">
              <a:xfrm flipV="1">
                <a:off x="1062" y="1104"/>
                <a:ext cx="38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09290" name="Line 10"/>
              <p:cNvSpPr>
                <a:spLocks noChangeShapeType="1"/>
              </p:cNvSpPr>
              <p:nvPr/>
            </p:nvSpPr>
            <p:spPr bwMode="auto">
              <a:xfrm>
                <a:off x="1062" y="1735"/>
                <a:ext cx="384" cy="2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29698" name="TextBox 11"/>
          <p:cNvSpPr txBox="1">
            <a:spLocks noChangeArrowheads="1"/>
          </p:cNvSpPr>
          <p:nvPr/>
        </p:nvSpPr>
        <p:spPr bwMode="auto">
          <a:xfrm>
            <a:off x="246585" y="601441"/>
            <a:ext cx="33324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sym typeface="Symbol" charset="0"/>
              </a:rPr>
              <a:t>From </a:t>
            </a:r>
            <a:r>
              <a:rPr lang="en-GB" dirty="0"/>
              <a:t>principal stresses </a:t>
            </a:r>
            <a:r>
              <a:rPr lang="en-GB" dirty="0">
                <a:sym typeface="Symbol" charset="0"/>
              </a:rPr>
              <a:t></a:t>
            </a:r>
            <a:r>
              <a:rPr lang="en-GB" dirty="0" smtClean="0">
                <a:sym typeface="Symbol" charset="0"/>
              </a:rPr>
              <a:t></a:t>
            </a:r>
            <a:r>
              <a:rPr lang="en-GB" baseline="-25000" dirty="0">
                <a:sym typeface="Symbol" charset="0"/>
              </a:rPr>
              <a:t>1</a:t>
            </a:r>
            <a:r>
              <a:rPr lang="en-GB" dirty="0" smtClean="0">
                <a:sym typeface="Symbol" charset="0"/>
              </a:rPr>
              <a:t>, </a:t>
            </a:r>
            <a:r>
              <a:rPr lang="en-GB" dirty="0">
                <a:sym typeface="Symbol" charset="0"/>
              </a:rPr>
              <a:t></a:t>
            </a:r>
            <a:r>
              <a:rPr lang="en-GB" dirty="0" smtClean="0">
                <a:sym typeface="Symbol" charset="0"/>
              </a:rPr>
              <a:t></a:t>
            </a:r>
            <a:r>
              <a:rPr lang="en-GB" baseline="-25000" dirty="0">
                <a:sym typeface="Symbol" charset="0"/>
              </a:rPr>
              <a:t>2</a:t>
            </a:r>
            <a:r>
              <a:rPr lang="en-GB" dirty="0" smtClean="0">
                <a:sym typeface="Symbol" charset="0"/>
              </a:rPr>
              <a:t> </a:t>
            </a:r>
            <a:r>
              <a:rPr lang="en-GB" dirty="0">
                <a:sym typeface="Symbol" charset="0"/>
              </a:rPr>
              <a:t>= </a:t>
            </a:r>
            <a:r>
              <a:rPr lang="en-GB" dirty="0" smtClean="0">
                <a:sym typeface="Symbol" charset="0"/>
              </a:rPr>
              <a:t></a:t>
            </a:r>
            <a:r>
              <a:rPr lang="en-GB" baseline="-25000" dirty="0">
                <a:sym typeface="Symbol" charset="0"/>
              </a:rPr>
              <a:t>3</a:t>
            </a:r>
            <a:r>
              <a:rPr lang="en-GB" dirty="0" smtClean="0">
                <a:sym typeface="Symbol" charset="0"/>
              </a:rPr>
              <a:t> </a:t>
            </a:r>
            <a:r>
              <a:rPr lang="en-GB" dirty="0"/>
              <a:t>we </a:t>
            </a:r>
            <a:r>
              <a:rPr lang="en-GB" dirty="0" smtClean="0"/>
              <a:t>derive </a:t>
            </a:r>
            <a:r>
              <a:rPr lang="en-GB" dirty="0" smtClean="0">
                <a:solidFill>
                  <a:srgbClr val="FF0000"/>
                </a:solidFill>
                <a:sym typeface="Symbol" charset="0"/>
              </a:rPr>
              <a:t>two </a:t>
            </a:r>
            <a:r>
              <a:rPr lang="en-GB" dirty="0" smtClean="0">
                <a:solidFill>
                  <a:srgbClr val="FF0000"/>
                </a:solidFill>
              </a:rPr>
              <a:t>state parameters</a:t>
            </a:r>
            <a:r>
              <a:rPr lang="en-GB" dirty="0" smtClean="0"/>
              <a:t>; </a:t>
            </a:r>
            <a:r>
              <a:rPr lang="en-GB" dirty="0">
                <a:sym typeface="Symbol" charset="0"/>
              </a:rPr>
              <a:t>s</a:t>
            </a:r>
            <a:r>
              <a:rPr lang="en-GB" dirty="0" smtClean="0">
                <a:sym typeface="Symbol" charset="0"/>
              </a:rPr>
              <a:t>pherical </a:t>
            </a:r>
            <a:r>
              <a:rPr lang="en-GB" dirty="0">
                <a:sym typeface="Symbol" charset="0"/>
              </a:rPr>
              <a:t>stress                  </a:t>
            </a:r>
          </a:p>
          <a:p>
            <a:pPr eaLnBrk="1" hangingPunct="1"/>
            <a:r>
              <a:rPr lang="en-GB" dirty="0">
                <a:sym typeface="Symbol" charset="0"/>
              </a:rPr>
              <a:t>p = {(</a:t>
            </a:r>
            <a:r>
              <a:rPr lang="en-GB" baseline="-25000" dirty="0">
                <a:sym typeface="Symbol" charset="0"/>
              </a:rPr>
              <a:t>1</a:t>
            </a:r>
            <a:r>
              <a:rPr lang="en-GB" dirty="0">
                <a:sym typeface="Symbol" charset="0"/>
              </a:rPr>
              <a:t> + </a:t>
            </a:r>
            <a:r>
              <a:rPr lang="en-GB" dirty="0" smtClean="0">
                <a:sym typeface="Symbol" charset="0"/>
              </a:rPr>
              <a:t>2</a:t>
            </a:r>
            <a:r>
              <a:rPr lang="en-GB" dirty="0">
                <a:sym typeface="Symbol" charset="0"/>
              </a:rPr>
              <a:t></a:t>
            </a:r>
            <a:r>
              <a:rPr lang="en-GB" baseline="-25000" dirty="0" smtClean="0">
                <a:sym typeface="Symbol" charset="0"/>
              </a:rPr>
              <a:t>2</a:t>
            </a:r>
            <a:r>
              <a:rPr lang="en-GB" dirty="0" smtClean="0">
                <a:sym typeface="Symbol" charset="0"/>
              </a:rPr>
              <a:t>)</a:t>
            </a:r>
            <a:r>
              <a:rPr lang="en-GB" dirty="0">
                <a:sym typeface="Symbol" charset="0"/>
              </a:rPr>
              <a:t>/3} </a:t>
            </a:r>
            <a:r>
              <a:rPr lang="en-GB" dirty="0" smtClean="0">
                <a:sym typeface="Symbol" charset="0"/>
              </a:rPr>
              <a:t>,    </a:t>
            </a:r>
            <a:endParaRPr lang="en-GB" dirty="0">
              <a:sym typeface="Symbol" charset="0"/>
            </a:endParaRPr>
          </a:p>
          <a:p>
            <a:pPr eaLnBrk="1" hangingPunct="1"/>
            <a:r>
              <a:rPr lang="en-GB" dirty="0">
                <a:sym typeface="Symbol" charset="0"/>
              </a:rPr>
              <a:t>a</a:t>
            </a:r>
            <a:r>
              <a:rPr lang="en-GB" dirty="0" smtClean="0">
                <a:sym typeface="Symbol" charset="0"/>
              </a:rPr>
              <a:t>nd deviator </a:t>
            </a:r>
            <a:r>
              <a:rPr lang="en-GB" dirty="0">
                <a:sym typeface="Symbol" charset="0"/>
              </a:rPr>
              <a:t>stress                     </a:t>
            </a:r>
          </a:p>
          <a:p>
            <a:pPr eaLnBrk="1" hangingPunct="1"/>
            <a:r>
              <a:rPr lang="en-GB" dirty="0">
                <a:sym typeface="Symbol" charset="0"/>
              </a:rPr>
              <a:t>q = (</a:t>
            </a:r>
            <a:r>
              <a:rPr lang="en-GB" baseline="-25000" dirty="0">
                <a:sym typeface="Symbol" charset="0"/>
              </a:rPr>
              <a:t>1</a:t>
            </a:r>
            <a:r>
              <a:rPr lang="en-GB" dirty="0">
                <a:sym typeface="Symbol" charset="0"/>
              </a:rPr>
              <a:t> - </a:t>
            </a:r>
            <a:r>
              <a:rPr lang="en-GB" baseline="-25000" dirty="0">
                <a:sym typeface="Symbol" charset="0"/>
              </a:rPr>
              <a:t>2</a:t>
            </a:r>
            <a:r>
              <a:rPr lang="en-GB" dirty="0">
                <a:sym typeface="Symbol" charset="0"/>
              </a:rPr>
              <a:t>).</a:t>
            </a:r>
            <a:r>
              <a:rPr lang="en-GB" dirty="0"/>
              <a:t> </a:t>
            </a:r>
            <a:endParaRPr lang="en-US" dirty="0"/>
          </a:p>
        </p:txBody>
      </p:sp>
      <p:sp>
        <p:nvSpPr>
          <p:cNvPr id="29699" name="TextBox 12"/>
          <p:cNvSpPr txBox="1">
            <a:spLocks noChangeArrowheads="1"/>
          </p:cNvSpPr>
          <p:nvPr/>
        </p:nvSpPr>
        <p:spPr bwMode="auto">
          <a:xfrm>
            <a:off x="4111361" y="471169"/>
            <a:ext cx="46976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smtClean="0">
                <a:sym typeface="Symbol" charset="0"/>
              </a:rPr>
              <a:t> </a:t>
            </a:r>
            <a:endParaRPr lang="en-US" dirty="0"/>
          </a:p>
        </p:txBody>
      </p:sp>
      <p:sp>
        <p:nvSpPr>
          <p:cNvPr id="15" name="Text Box 6"/>
          <p:cNvSpPr txBox="1">
            <a:spLocks noChangeArrowheads="1"/>
          </p:cNvSpPr>
          <p:nvPr/>
        </p:nvSpPr>
        <p:spPr bwMode="auto">
          <a:xfrm>
            <a:off x="4016114" y="572260"/>
            <a:ext cx="512788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dirty="0">
                <a:latin typeface="Arial"/>
              </a:rPr>
              <a:t>A unit volume of solids in a </a:t>
            </a:r>
            <a:r>
              <a:rPr lang="en-GB" sz="2400" dirty="0" smtClean="0">
                <a:latin typeface="Arial"/>
              </a:rPr>
              <a:t>grain- </a:t>
            </a:r>
            <a:r>
              <a:rPr lang="en-GB" sz="2400" dirty="0">
                <a:latin typeface="Arial"/>
              </a:rPr>
              <a:t>aggregate occupies v=(1+e)</a:t>
            </a:r>
            <a:r>
              <a:rPr lang="en-GB" sz="2400" dirty="0">
                <a:latin typeface="Arial"/>
                <a:sym typeface="Symbol" charset="0"/>
              </a:rPr>
              <a:t>.</a:t>
            </a:r>
            <a:r>
              <a:rPr lang="en-GB" sz="2400" dirty="0">
                <a:latin typeface="Arial"/>
              </a:rPr>
              <a:t> K is spherical effective stress </a:t>
            </a:r>
            <a:r>
              <a:rPr lang="en-GB" sz="2400" dirty="0" smtClean="0">
                <a:latin typeface="Arial"/>
              </a:rPr>
              <a:t>p</a:t>
            </a:r>
            <a:r>
              <a:rPr lang="en-GB" sz="2400" dirty="0">
                <a:latin typeface="Arial"/>
                <a:sym typeface="Symbol" charset="0"/>
              </a:rPr>
              <a:t></a:t>
            </a:r>
            <a:r>
              <a:rPr lang="en-GB" sz="2400" dirty="0" smtClean="0">
                <a:latin typeface="Arial"/>
              </a:rPr>
              <a:t> </a:t>
            </a:r>
            <a:r>
              <a:rPr lang="en-GB" sz="2400" dirty="0">
                <a:latin typeface="Arial"/>
              </a:rPr>
              <a:t>over volumetric strain; G is deviator stress over deviator strain. </a:t>
            </a:r>
          </a:p>
          <a:p>
            <a:pPr>
              <a:spcBef>
                <a:spcPct val="50000"/>
              </a:spcBef>
              <a:defRPr/>
            </a:pPr>
            <a:r>
              <a:rPr lang="en-GB" sz="2400" dirty="0">
                <a:latin typeface="Arial"/>
                <a:sym typeface="Symbol" charset="0"/>
              </a:rPr>
              <a:t>Elastic media shear with v=const.; </a:t>
            </a:r>
            <a:r>
              <a:rPr lang="en-US" sz="2400" dirty="0" smtClean="0">
                <a:latin typeface="Arial"/>
                <a:sym typeface="Symbol" charset="0"/>
              </a:rPr>
              <a:t>a</a:t>
            </a:r>
            <a:r>
              <a:rPr lang="en-GB" sz="2400" dirty="0" smtClean="0">
                <a:latin typeface="Arial"/>
              </a:rPr>
              <a:t>n increment </a:t>
            </a:r>
            <a:r>
              <a:rPr lang="en-GB" sz="2400" dirty="0">
                <a:latin typeface="Arial"/>
              </a:rPr>
              <a:t>in spherical stress </a:t>
            </a:r>
            <a:r>
              <a:rPr lang="en-GB" sz="2400" dirty="0" smtClean="0">
                <a:latin typeface="Arial"/>
                <a:sym typeface="Symbol" charset="0"/>
              </a:rPr>
              <a:t></a:t>
            </a:r>
            <a:r>
              <a:rPr lang="en-GB" sz="2400" dirty="0" smtClean="0">
                <a:latin typeface="Arial"/>
              </a:rPr>
              <a:t>p</a:t>
            </a:r>
            <a:r>
              <a:rPr lang="en-GB" sz="2400" dirty="0" smtClean="0">
                <a:latin typeface="Arial"/>
                <a:sym typeface="Symbol" charset="0"/>
              </a:rPr>
              <a:t> causes volumetric </a:t>
            </a:r>
            <a:r>
              <a:rPr lang="en-GB" sz="2400" dirty="0">
                <a:latin typeface="Arial"/>
              </a:rPr>
              <a:t>strain </a:t>
            </a:r>
            <a:r>
              <a:rPr lang="en-GB" sz="2400" dirty="0" smtClean="0">
                <a:latin typeface="Arial"/>
              </a:rPr>
              <a:t>decrement </a:t>
            </a:r>
            <a:r>
              <a:rPr lang="en-GB" sz="2400" dirty="0">
                <a:latin typeface="Arial"/>
                <a:sym typeface="Symbol" charset="0"/>
              </a:rPr>
              <a:t></a:t>
            </a:r>
            <a:r>
              <a:rPr lang="en-GB" sz="2400" dirty="0">
                <a:latin typeface="Arial"/>
              </a:rPr>
              <a:t>v</a:t>
            </a:r>
            <a:r>
              <a:rPr lang="en-GB" sz="2400" dirty="0">
                <a:latin typeface="Arial"/>
                <a:sym typeface="Symbol" charset="0"/>
              </a:rPr>
              <a:t> </a:t>
            </a:r>
            <a:r>
              <a:rPr lang="en-GB" sz="2400" dirty="0" smtClean="0">
                <a:latin typeface="Arial"/>
              </a:rPr>
              <a:t>with no shear distortion because in </a:t>
            </a:r>
            <a:r>
              <a:rPr lang="en-GB" sz="2400" dirty="0" smtClean="0">
                <a:latin typeface="Arial"/>
                <a:sym typeface="Symbol" charset="0"/>
              </a:rPr>
              <a:t>elastic media </a:t>
            </a:r>
            <a:r>
              <a:rPr lang="en-GB" sz="2400" dirty="0">
                <a:latin typeface="Arial"/>
                <a:sym typeface="Symbol" charset="0"/>
              </a:rPr>
              <a:t>+/-</a:t>
            </a:r>
            <a:r>
              <a:rPr lang="en-GB" sz="2400" dirty="0" smtClean="0">
                <a:latin typeface="Arial"/>
                <a:sym typeface="Symbol" charset="0"/>
              </a:rPr>
              <a:t>q </a:t>
            </a:r>
            <a:r>
              <a:rPr lang="en-GB" sz="2400" dirty="0">
                <a:latin typeface="Arial"/>
                <a:sym typeface="Symbol" charset="0"/>
              </a:rPr>
              <a:t>anti </a:t>
            </a:r>
            <a:r>
              <a:rPr lang="en-GB" sz="2400" dirty="0" smtClean="0">
                <a:latin typeface="Arial"/>
                <a:sym typeface="Symbol" charset="0"/>
              </a:rPr>
              <a:t>clock </a:t>
            </a:r>
            <a:r>
              <a:rPr lang="en-GB" sz="2400" dirty="0">
                <a:latin typeface="Arial"/>
                <a:sym typeface="Symbol" charset="0"/>
              </a:rPr>
              <a:t>and </a:t>
            </a:r>
            <a:r>
              <a:rPr lang="en-GB" sz="2400" dirty="0" smtClean="0">
                <a:latin typeface="Arial"/>
                <a:sym typeface="Symbol" charset="0"/>
              </a:rPr>
              <a:t>clockwise </a:t>
            </a:r>
            <a:r>
              <a:rPr lang="en-GB" sz="2400" dirty="0">
                <a:latin typeface="Arial"/>
              </a:rPr>
              <a:t>shear stress </a:t>
            </a:r>
            <a:r>
              <a:rPr lang="en-GB" sz="2400" dirty="0" smtClean="0">
                <a:latin typeface="Arial"/>
                <a:sym typeface="Symbol" charset="0"/>
              </a:rPr>
              <a:t>i</a:t>
            </a:r>
            <a:r>
              <a:rPr lang="en-GB" sz="2400" dirty="0" smtClean="0">
                <a:latin typeface="Arial"/>
              </a:rPr>
              <a:t>ncrements</a:t>
            </a:r>
            <a:r>
              <a:rPr lang="en-GB" sz="2400" dirty="0" smtClean="0">
                <a:latin typeface="Arial"/>
                <a:sym typeface="Symbol" charset="0"/>
              </a:rPr>
              <a:t> cause +/-</a:t>
            </a:r>
            <a:r>
              <a:rPr lang="en-GB" sz="2400" dirty="0">
                <a:latin typeface="Arial"/>
                <a:sym typeface="Symbol" charset="0"/>
              </a:rPr>
              <a:t> </a:t>
            </a:r>
            <a:r>
              <a:rPr lang="en-GB" sz="2400" dirty="0" smtClean="0">
                <a:latin typeface="Arial"/>
                <a:sym typeface="Symbol" charset="0"/>
              </a:rPr>
              <a:t>shear </a:t>
            </a:r>
            <a:r>
              <a:rPr lang="en-GB" sz="2400" dirty="0" smtClean="0">
                <a:latin typeface="Arial"/>
              </a:rPr>
              <a:t>strain </a:t>
            </a:r>
            <a:r>
              <a:rPr lang="en-GB" sz="2400" dirty="0" smtClean="0">
                <a:latin typeface="Arial"/>
                <a:sym typeface="Symbol" charset="0"/>
              </a:rPr>
              <a:t>increments. </a:t>
            </a:r>
            <a:endParaRPr lang="en-US" sz="2400" dirty="0">
              <a:latin typeface="Arial"/>
              <a:sym typeface="Symbol" charset="0"/>
            </a:endParaRPr>
          </a:p>
        </p:txBody>
      </p:sp>
      <p:sp>
        <p:nvSpPr>
          <p:cNvPr id="3" name="TextBox 2"/>
          <p:cNvSpPr txBox="1"/>
          <p:nvPr/>
        </p:nvSpPr>
        <p:spPr>
          <a:xfrm>
            <a:off x="4381500" y="5275481"/>
            <a:ext cx="4529667" cy="1200328"/>
          </a:xfrm>
          <a:prstGeom prst="rect">
            <a:avLst/>
          </a:prstGeom>
          <a:noFill/>
        </p:spPr>
        <p:txBody>
          <a:bodyPr wrap="square" rtlCol="0">
            <a:spAutoFit/>
          </a:bodyPr>
          <a:lstStyle/>
          <a:p>
            <a:r>
              <a:rPr lang="en-GB" sz="2400" dirty="0">
                <a:sym typeface="Symbol" charset="0"/>
              </a:rPr>
              <a:t>G</a:t>
            </a:r>
            <a:r>
              <a:rPr lang="en-GB" sz="2400" dirty="0" smtClean="0">
                <a:sym typeface="Symbol" charset="0"/>
              </a:rPr>
              <a:t>rain aggregates are plastic; +</a:t>
            </a:r>
            <a:r>
              <a:rPr lang="en-GB" sz="2400" dirty="0">
                <a:sym typeface="Symbol" charset="0"/>
              </a:rPr>
              <a:t>/-  </a:t>
            </a:r>
            <a:r>
              <a:rPr lang="en-GB" sz="2400" dirty="0" smtClean="0">
                <a:sym typeface="Symbol" charset="0"/>
              </a:rPr>
              <a:t>causes a dense aggregate to dilate and a loose aggregate to contract. </a:t>
            </a:r>
            <a:endParaRPr lang="en-US" sz="2400" dirty="0"/>
          </a:p>
        </p:txBody>
      </p:sp>
      <p:sp>
        <p:nvSpPr>
          <p:cNvPr id="17" name="TextBox 16"/>
          <p:cNvSpPr txBox="1"/>
          <p:nvPr/>
        </p:nvSpPr>
        <p:spPr>
          <a:xfrm>
            <a:off x="252289" y="3615915"/>
            <a:ext cx="3798597" cy="2677656"/>
          </a:xfrm>
          <a:prstGeom prst="rect">
            <a:avLst/>
          </a:prstGeom>
          <a:noFill/>
        </p:spPr>
        <p:txBody>
          <a:bodyPr wrap="square">
            <a:spAutoFit/>
          </a:bodyPr>
          <a:lstStyle/>
          <a:p>
            <a:pPr>
              <a:defRPr/>
            </a:pPr>
            <a:r>
              <a:rPr lang="en-US" sz="2400" dirty="0" smtClean="0">
                <a:latin typeface="Arial"/>
              </a:rPr>
              <a:t>bulk modulus           K</a:t>
            </a:r>
          </a:p>
          <a:p>
            <a:pPr>
              <a:defRPr/>
            </a:pPr>
            <a:r>
              <a:rPr lang="en-US" sz="2400" dirty="0" smtClean="0">
                <a:latin typeface="Arial"/>
              </a:rPr>
              <a:t>                                                     </a:t>
            </a:r>
            <a:endParaRPr lang="en-US" sz="2400" dirty="0">
              <a:latin typeface="Arial"/>
            </a:endParaRPr>
          </a:p>
          <a:p>
            <a:pPr>
              <a:defRPr/>
            </a:pPr>
            <a:r>
              <a:rPr lang="en-US" sz="2400" dirty="0" smtClean="0">
                <a:latin typeface="Arial"/>
              </a:rPr>
              <a:t>                   </a:t>
            </a:r>
          </a:p>
          <a:p>
            <a:pPr>
              <a:defRPr/>
            </a:pPr>
            <a:r>
              <a:rPr lang="en-US" sz="2400" dirty="0" smtClean="0">
                <a:latin typeface="Arial"/>
              </a:rPr>
              <a:t>              elastic increment</a:t>
            </a:r>
          </a:p>
          <a:p>
            <a:pPr>
              <a:defRPr/>
            </a:pPr>
            <a:endParaRPr lang="en-US" sz="2400" dirty="0">
              <a:latin typeface="Arial"/>
            </a:endParaRPr>
          </a:p>
          <a:p>
            <a:pPr>
              <a:defRPr/>
            </a:pPr>
            <a:r>
              <a:rPr lang="en-US" sz="2400" dirty="0" smtClean="0">
                <a:latin typeface="Arial"/>
              </a:rPr>
              <a:t> </a:t>
            </a:r>
          </a:p>
          <a:p>
            <a:pPr>
              <a:defRPr/>
            </a:pPr>
            <a:r>
              <a:rPr lang="en-US" sz="2400" dirty="0" smtClean="0">
                <a:latin typeface="Arial"/>
              </a:rPr>
              <a:t>shear modulus</a:t>
            </a:r>
            <a:r>
              <a:rPr lang="en-US" sz="2400" dirty="0">
                <a:latin typeface="Arial"/>
              </a:rPr>
              <a:t> </a:t>
            </a:r>
            <a:r>
              <a:rPr lang="en-US" sz="2400" dirty="0" smtClean="0">
                <a:latin typeface="Arial"/>
              </a:rPr>
              <a:t>         G  </a:t>
            </a:r>
            <a:endParaRPr lang="en-US" sz="2400" dirty="0">
              <a:latin typeface="Arial"/>
            </a:endParaRPr>
          </a:p>
        </p:txBody>
      </p:sp>
      <p:sp>
        <p:nvSpPr>
          <p:cNvPr id="2" name="TextBox 1"/>
          <p:cNvSpPr txBox="1"/>
          <p:nvPr/>
        </p:nvSpPr>
        <p:spPr>
          <a:xfrm>
            <a:off x="45876" y="57889"/>
            <a:ext cx="418654" cy="369332"/>
          </a:xfrm>
          <a:prstGeom prst="rect">
            <a:avLst/>
          </a:prstGeom>
          <a:noFill/>
        </p:spPr>
        <p:txBody>
          <a:bodyPr wrap="none" rtlCol="0">
            <a:spAutoFit/>
          </a:bodyPr>
          <a:lstStyle/>
          <a:p>
            <a:r>
              <a:rPr lang="en-GB" dirty="0" smtClean="0"/>
              <a:t>12</a:t>
            </a:r>
            <a:endParaRPr lang="en-GB" dirty="0"/>
          </a:p>
        </p:txBody>
      </p:sp>
    </p:spTree>
    <p:extLst>
      <p:ext uri="{BB962C8B-B14F-4D97-AF65-F5344CB8AC3E}">
        <p14:creationId xmlns:p14="http://schemas.microsoft.com/office/powerpoint/2010/main" val="19777852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1026"/>
          <p:cNvSpPr>
            <a:spLocks noGrp="1" noChangeArrowheads="1"/>
          </p:cNvSpPr>
          <p:nvPr>
            <p:ph type="title"/>
          </p:nvPr>
        </p:nvSpPr>
        <p:spPr>
          <a:xfrm>
            <a:off x="381000" y="152400"/>
            <a:ext cx="8229600" cy="6400800"/>
          </a:xfrm>
        </p:spPr>
        <p:txBody>
          <a:bodyPr/>
          <a:lstStyle/>
          <a:p>
            <a:pPr marL="838200" indent="-838200" algn="l">
              <a:defRPr/>
            </a:pPr>
            <a:r>
              <a:rPr lang="en-GB" sz="2400" dirty="0">
                <a:latin typeface="Arial"/>
                <a:sym typeface="Symbol" charset="0"/>
              </a:rPr>
              <a:t/>
            </a:r>
            <a:br>
              <a:rPr lang="en-GB" sz="2400" dirty="0">
                <a:latin typeface="Arial"/>
                <a:sym typeface="Symbol" charset="0"/>
              </a:rPr>
            </a:br>
            <a:r>
              <a:rPr lang="en-GB" sz="2400" dirty="0">
                <a:latin typeface="Arial"/>
              </a:rPr>
              <a:t/>
            </a:r>
            <a:br>
              <a:rPr lang="en-GB" sz="2400" dirty="0">
                <a:latin typeface="Arial"/>
              </a:rPr>
            </a:br>
            <a:r>
              <a:rPr lang="en-GB" sz="2400" dirty="0">
                <a:latin typeface="Arial"/>
              </a:rPr>
              <a:t> </a:t>
            </a:r>
            <a:br>
              <a:rPr lang="en-GB" sz="2400" dirty="0">
                <a:latin typeface="Arial"/>
              </a:rPr>
            </a:br>
            <a:r>
              <a:rPr lang="en-GB" sz="2400" dirty="0">
                <a:latin typeface="Arial"/>
              </a:rPr>
              <a:t>                      </a:t>
            </a:r>
            <a:br>
              <a:rPr lang="en-GB" sz="2400" dirty="0">
                <a:latin typeface="Arial"/>
              </a:rPr>
            </a:br>
            <a:r>
              <a:rPr lang="en-GB" sz="2400" dirty="0">
                <a:latin typeface="Arial"/>
                <a:sym typeface="Symbol" charset="0"/>
              </a:rPr>
              <a:t> </a:t>
            </a:r>
            <a:r>
              <a:rPr lang="en-GB" sz="2400" dirty="0">
                <a:latin typeface="Arial"/>
              </a:rPr>
              <a:t/>
            </a:r>
            <a:br>
              <a:rPr lang="en-GB" sz="2400" dirty="0">
                <a:latin typeface="Arial"/>
              </a:rPr>
            </a:br>
            <a:r>
              <a:rPr lang="en-GB" sz="2400" dirty="0">
                <a:latin typeface="Arial"/>
              </a:rPr>
              <a:t>                  </a:t>
            </a:r>
            <a:br>
              <a:rPr lang="en-GB" sz="2400" dirty="0">
                <a:latin typeface="Arial"/>
              </a:rPr>
            </a:br>
            <a:r>
              <a:rPr lang="en-GB" sz="2400" dirty="0">
                <a:latin typeface="Arial"/>
              </a:rPr>
              <a:t/>
            </a:r>
            <a:br>
              <a:rPr lang="en-GB" sz="2400" dirty="0">
                <a:latin typeface="Arial"/>
              </a:rPr>
            </a:br>
            <a:r>
              <a:rPr lang="en-GB" sz="2400" dirty="0">
                <a:latin typeface="Arial"/>
              </a:rPr>
              <a:t> </a:t>
            </a:r>
            <a:br>
              <a:rPr lang="en-GB" sz="2400" dirty="0">
                <a:latin typeface="Arial"/>
              </a:rPr>
            </a:br>
            <a:r>
              <a:rPr lang="en-GB" sz="2400" dirty="0">
                <a:latin typeface="Arial"/>
              </a:rPr>
              <a:t/>
            </a:r>
            <a:br>
              <a:rPr lang="en-GB" sz="2400" dirty="0">
                <a:latin typeface="Arial"/>
              </a:rPr>
            </a:br>
            <a:r>
              <a:rPr lang="en-GB" sz="2400" dirty="0">
                <a:latin typeface="Arial"/>
              </a:rPr>
              <a:t> </a:t>
            </a:r>
            <a:br>
              <a:rPr lang="en-GB" sz="2400" dirty="0">
                <a:latin typeface="Arial"/>
              </a:rPr>
            </a:br>
            <a:r>
              <a:rPr lang="en-GB" sz="2400" dirty="0">
                <a:latin typeface="Arial"/>
              </a:rPr>
              <a:t/>
            </a:r>
            <a:br>
              <a:rPr lang="en-GB" sz="2400" dirty="0">
                <a:latin typeface="Arial"/>
              </a:rPr>
            </a:br>
            <a:r>
              <a:rPr lang="en-GB" sz="2400" dirty="0">
                <a:latin typeface="Arial"/>
              </a:rPr>
              <a:t/>
            </a:r>
            <a:br>
              <a:rPr lang="en-GB" sz="2400" dirty="0">
                <a:latin typeface="Arial"/>
              </a:rPr>
            </a:br>
            <a:r>
              <a:rPr lang="en-GB" sz="2400" dirty="0">
                <a:latin typeface="Arial"/>
                <a:sym typeface="Symbol" charset="0"/>
              </a:rPr>
              <a:t/>
            </a:r>
            <a:br>
              <a:rPr lang="en-GB" sz="2400" dirty="0">
                <a:latin typeface="Arial"/>
                <a:sym typeface="Symbol" charset="0"/>
              </a:rPr>
            </a:br>
            <a:endParaRPr lang="en-US" sz="2400" dirty="0">
              <a:latin typeface="Arial"/>
              <a:sym typeface="Symbol" charset="0"/>
            </a:endParaRPr>
          </a:p>
        </p:txBody>
      </p:sp>
      <p:grpSp>
        <p:nvGrpSpPr>
          <p:cNvPr id="28674" name="Group 1089"/>
          <p:cNvGrpSpPr>
            <a:grpSpLocks/>
          </p:cNvGrpSpPr>
          <p:nvPr/>
        </p:nvGrpSpPr>
        <p:grpSpPr bwMode="auto">
          <a:xfrm>
            <a:off x="1101435" y="838200"/>
            <a:ext cx="6172200" cy="4953000"/>
            <a:chOff x="672" y="528"/>
            <a:chExt cx="3888" cy="3120"/>
          </a:xfrm>
        </p:grpSpPr>
        <p:grpSp>
          <p:nvGrpSpPr>
            <p:cNvPr id="28707" name="Group 1088"/>
            <p:cNvGrpSpPr>
              <a:grpSpLocks/>
            </p:cNvGrpSpPr>
            <p:nvPr/>
          </p:nvGrpSpPr>
          <p:grpSpPr bwMode="auto">
            <a:xfrm>
              <a:off x="672" y="528"/>
              <a:ext cx="3888" cy="3120"/>
              <a:chOff x="672" y="528"/>
              <a:chExt cx="3888" cy="3120"/>
            </a:xfrm>
          </p:grpSpPr>
          <p:sp>
            <p:nvSpPr>
              <p:cNvPr id="602116" name="AutoShape 1028"/>
              <p:cNvSpPr>
                <a:spLocks noChangeArrowheads="1"/>
              </p:cNvSpPr>
              <p:nvPr/>
            </p:nvSpPr>
            <p:spPr bwMode="auto">
              <a:xfrm>
                <a:off x="864" y="960"/>
                <a:ext cx="576" cy="1104"/>
              </a:xfrm>
              <a:prstGeom prst="can">
                <a:avLst>
                  <a:gd name="adj" fmla="val 4791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grpSp>
            <p:nvGrpSpPr>
              <p:cNvPr id="28710" name="Group 1087"/>
              <p:cNvGrpSpPr>
                <a:grpSpLocks/>
              </p:cNvGrpSpPr>
              <p:nvPr/>
            </p:nvGrpSpPr>
            <p:grpSpPr bwMode="auto">
              <a:xfrm>
                <a:off x="672" y="528"/>
                <a:ext cx="3888" cy="3120"/>
                <a:chOff x="672" y="528"/>
                <a:chExt cx="3888" cy="3120"/>
              </a:xfrm>
            </p:grpSpPr>
            <p:sp>
              <p:nvSpPr>
                <p:cNvPr id="602118" name="AutoShape 1030"/>
                <p:cNvSpPr>
                  <a:spLocks noChangeArrowheads="1"/>
                </p:cNvSpPr>
                <p:nvPr/>
              </p:nvSpPr>
              <p:spPr bwMode="auto">
                <a:xfrm>
                  <a:off x="3696" y="816"/>
                  <a:ext cx="624" cy="1104"/>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sp>
              <p:nvSpPr>
                <p:cNvPr id="602119" name="AutoShape 1031"/>
                <p:cNvSpPr>
                  <a:spLocks noChangeArrowheads="1"/>
                </p:cNvSpPr>
                <p:nvPr/>
              </p:nvSpPr>
              <p:spPr bwMode="auto">
                <a:xfrm>
                  <a:off x="864" y="816"/>
                  <a:ext cx="576" cy="1104"/>
                </a:xfrm>
                <a:prstGeom prst="can">
                  <a:avLst>
                    <a:gd name="adj" fmla="val 4791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sp>
              <p:nvSpPr>
                <p:cNvPr id="602120" name="Line 1032"/>
                <p:cNvSpPr>
                  <a:spLocks noChangeShapeType="1"/>
                </p:cNvSpPr>
                <p:nvPr/>
              </p:nvSpPr>
              <p:spPr bwMode="auto">
                <a:xfrm>
                  <a:off x="1152" y="528"/>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21" name="Line 1033"/>
                <p:cNvSpPr>
                  <a:spLocks noChangeShapeType="1"/>
                </p:cNvSpPr>
                <p:nvPr/>
              </p:nvSpPr>
              <p:spPr bwMode="auto">
                <a:xfrm>
                  <a:off x="1584" y="1392"/>
                  <a:ext cx="33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22" name="Line 1034"/>
                <p:cNvSpPr>
                  <a:spLocks noChangeShapeType="1"/>
                </p:cNvSpPr>
                <p:nvPr/>
              </p:nvSpPr>
              <p:spPr bwMode="auto">
                <a:xfrm>
                  <a:off x="3984" y="528"/>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23" name="Line 1035"/>
                <p:cNvSpPr>
                  <a:spLocks noChangeShapeType="1"/>
                </p:cNvSpPr>
                <p:nvPr/>
              </p:nvSpPr>
              <p:spPr bwMode="auto">
                <a:xfrm>
                  <a:off x="4224" y="1392"/>
                  <a:ext cx="33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24" name="Line 1036"/>
                <p:cNvSpPr>
                  <a:spLocks noChangeShapeType="1"/>
                </p:cNvSpPr>
                <p:nvPr/>
              </p:nvSpPr>
              <p:spPr bwMode="auto">
                <a:xfrm rot="18749052">
                  <a:off x="3624" y="1559"/>
                  <a:ext cx="336"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grpSp>
              <p:nvGrpSpPr>
                <p:cNvPr id="28718" name="Group 1037"/>
                <p:cNvGrpSpPr>
                  <a:grpSpLocks/>
                </p:cNvGrpSpPr>
                <p:nvPr/>
              </p:nvGrpSpPr>
              <p:grpSpPr bwMode="auto">
                <a:xfrm>
                  <a:off x="1344" y="2352"/>
                  <a:ext cx="2016" cy="1296"/>
                  <a:chOff x="2400" y="2304"/>
                  <a:chExt cx="2016" cy="1296"/>
                </a:xfrm>
              </p:grpSpPr>
              <p:sp>
                <p:nvSpPr>
                  <p:cNvPr id="602126" name="AutoShape 1038"/>
                  <p:cNvSpPr>
                    <a:spLocks noChangeArrowheads="1"/>
                  </p:cNvSpPr>
                  <p:nvPr/>
                </p:nvSpPr>
                <p:spPr bwMode="auto">
                  <a:xfrm>
                    <a:off x="3840" y="2496"/>
                    <a:ext cx="576" cy="1104"/>
                  </a:xfrm>
                  <a:prstGeom prst="can">
                    <a:avLst>
                      <a:gd name="adj" fmla="val 4791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sp>
                <p:nvSpPr>
                  <p:cNvPr id="602127" name="AutoShape 1039"/>
                  <p:cNvSpPr>
                    <a:spLocks noChangeArrowheads="1"/>
                  </p:cNvSpPr>
                  <p:nvPr/>
                </p:nvSpPr>
                <p:spPr bwMode="auto">
                  <a:xfrm>
                    <a:off x="3024" y="2592"/>
                    <a:ext cx="576" cy="1008"/>
                  </a:xfrm>
                  <a:prstGeom prst="can">
                    <a:avLst>
                      <a:gd name="adj" fmla="val 4375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sp>
                <p:nvSpPr>
                  <p:cNvPr id="602128" name="Line 1040"/>
                  <p:cNvSpPr>
                    <a:spLocks noChangeShapeType="1"/>
                  </p:cNvSpPr>
                  <p:nvPr/>
                </p:nvSpPr>
                <p:spPr bwMode="auto">
                  <a:xfrm>
                    <a:off x="2400" y="2496"/>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29" name="Line 1041"/>
                  <p:cNvSpPr>
                    <a:spLocks noChangeShapeType="1"/>
                  </p:cNvSpPr>
                  <p:nvPr/>
                </p:nvSpPr>
                <p:spPr bwMode="auto">
                  <a:xfrm>
                    <a:off x="2400" y="259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30" name="Line 1042"/>
                  <p:cNvSpPr>
                    <a:spLocks noChangeShapeType="1"/>
                  </p:cNvSpPr>
                  <p:nvPr/>
                </p:nvSpPr>
                <p:spPr bwMode="auto">
                  <a:xfrm flipV="1">
                    <a:off x="2400" y="2592"/>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31" name="Line 1043"/>
                  <p:cNvSpPr>
                    <a:spLocks noChangeShapeType="1"/>
                  </p:cNvSpPr>
                  <p:nvPr/>
                </p:nvSpPr>
                <p:spPr bwMode="auto">
                  <a:xfrm flipV="1">
                    <a:off x="2400" y="2304"/>
                    <a:ext cx="0" cy="19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32" name="Line 1044"/>
                  <p:cNvSpPr>
                    <a:spLocks noChangeShapeType="1"/>
                  </p:cNvSpPr>
                  <p:nvPr/>
                </p:nvSpPr>
                <p:spPr bwMode="auto">
                  <a:xfrm>
                    <a:off x="2832" y="2592"/>
                    <a:ext cx="0" cy="9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grpSp>
            <p:sp>
              <p:nvSpPr>
                <p:cNvPr id="602133" name="AutoShape 1045"/>
                <p:cNvSpPr>
                  <a:spLocks noChangeArrowheads="1"/>
                </p:cNvSpPr>
                <p:nvPr/>
              </p:nvSpPr>
              <p:spPr bwMode="auto">
                <a:xfrm>
                  <a:off x="672" y="576"/>
                  <a:ext cx="960" cy="1584"/>
                </a:xfrm>
                <a:prstGeom prst="can">
                  <a:avLst>
                    <a:gd name="adj" fmla="val 4125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grpSp>
        </p:grpSp>
        <p:sp>
          <p:nvSpPr>
            <p:cNvPr id="602134" name="Line 1046"/>
            <p:cNvSpPr>
              <a:spLocks noChangeShapeType="1"/>
            </p:cNvSpPr>
            <p:nvPr/>
          </p:nvSpPr>
          <p:spPr bwMode="auto">
            <a:xfrm>
              <a:off x="1152" y="2016"/>
              <a:ext cx="6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grpSp>
      <p:sp>
        <p:nvSpPr>
          <p:cNvPr id="602143" name="Line 1055"/>
          <p:cNvSpPr>
            <a:spLocks noChangeShapeType="1"/>
          </p:cNvSpPr>
          <p:nvPr/>
        </p:nvSpPr>
        <p:spPr bwMode="auto">
          <a:xfrm>
            <a:off x="5867400" y="2133600"/>
            <a:ext cx="762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44" name="Line 1056"/>
          <p:cNvSpPr>
            <a:spLocks noChangeShapeType="1"/>
          </p:cNvSpPr>
          <p:nvPr/>
        </p:nvSpPr>
        <p:spPr bwMode="auto">
          <a:xfrm flipV="1">
            <a:off x="6629399" y="1905000"/>
            <a:ext cx="228601" cy="228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grpSp>
        <p:nvGrpSpPr>
          <p:cNvPr id="28677" name="Group 1057"/>
          <p:cNvGrpSpPr>
            <a:grpSpLocks/>
          </p:cNvGrpSpPr>
          <p:nvPr/>
        </p:nvGrpSpPr>
        <p:grpSpPr bwMode="auto">
          <a:xfrm>
            <a:off x="6629400" y="4191000"/>
            <a:ext cx="838200" cy="1371600"/>
            <a:chOff x="4656" y="1920"/>
            <a:chExt cx="528" cy="864"/>
          </a:xfrm>
        </p:grpSpPr>
        <p:grpSp>
          <p:nvGrpSpPr>
            <p:cNvPr id="28697" name="Group 1058"/>
            <p:cNvGrpSpPr>
              <a:grpSpLocks/>
            </p:cNvGrpSpPr>
            <p:nvPr/>
          </p:nvGrpSpPr>
          <p:grpSpPr bwMode="auto">
            <a:xfrm>
              <a:off x="4704" y="1920"/>
              <a:ext cx="432" cy="864"/>
              <a:chOff x="4704" y="480"/>
              <a:chExt cx="432" cy="864"/>
            </a:xfrm>
          </p:grpSpPr>
          <p:grpSp>
            <p:nvGrpSpPr>
              <p:cNvPr id="28702" name="Group 1059"/>
              <p:cNvGrpSpPr>
                <a:grpSpLocks/>
              </p:cNvGrpSpPr>
              <p:nvPr/>
            </p:nvGrpSpPr>
            <p:grpSpPr bwMode="auto">
              <a:xfrm>
                <a:off x="4704" y="480"/>
                <a:ext cx="432" cy="864"/>
                <a:chOff x="4704" y="480"/>
                <a:chExt cx="432" cy="864"/>
              </a:xfrm>
            </p:grpSpPr>
            <p:sp>
              <p:nvSpPr>
                <p:cNvPr id="602148" name="Line 1060"/>
                <p:cNvSpPr>
                  <a:spLocks noChangeShapeType="1"/>
                </p:cNvSpPr>
                <p:nvPr/>
              </p:nvSpPr>
              <p:spPr bwMode="auto">
                <a:xfrm>
                  <a:off x="4704" y="480"/>
                  <a:ext cx="0"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49" name="Line 1061"/>
                <p:cNvSpPr>
                  <a:spLocks noChangeShapeType="1"/>
                </p:cNvSpPr>
                <p:nvPr/>
              </p:nvSpPr>
              <p:spPr bwMode="auto">
                <a:xfrm>
                  <a:off x="5136" y="480"/>
                  <a:ext cx="0"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grpSp>
          <p:sp>
            <p:nvSpPr>
              <p:cNvPr id="602150" name="Line 1062"/>
              <p:cNvSpPr>
                <a:spLocks noChangeShapeType="1"/>
              </p:cNvSpPr>
              <p:nvPr/>
            </p:nvSpPr>
            <p:spPr bwMode="auto">
              <a:xfrm>
                <a:off x="4704" y="134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51" name="Line 1063"/>
              <p:cNvSpPr>
                <a:spLocks noChangeShapeType="1"/>
              </p:cNvSpPr>
              <p:nvPr/>
            </p:nvSpPr>
            <p:spPr bwMode="auto">
              <a:xfrm>
                <a:off x="4704" y="480"/>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grpSp>
        <p:sp>
          <p:nvSpPr>
            <p:cNvPr id="602152" name="Arc 1064"/>
            <p:cNvSpPr>
              <a:spLocks/>
            </p:cNvSpPr>
            <p:nvPr/>
          </p:nvSpPr>
          <p:spPr bwMode="auto">
            <a:xfrm flipH="1">
              <a:off x="4656" y="1968"/>
              <a:ext cx="48"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sp>
          <p:nvSpPr>
            <p:cNvPr id="602153" name="Arc 1065"/>
            <p:cNvSpPr>
              <a:spLocks/>
            </p:cNvSpPr>
            <p:nvPr/>
          </p:nvSpPr>
          <p:spPr bwMode="auto">
            <a:xfrm rot="10880078" flipH="1">
              <a:off x="5136" y="2304"/>
              <a:ext cx="48"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sp>
          <p:nvSpPr>
            <p:cNvPr id="602154" name="Arc 1066"/>
            <p:cNvSpPr>
              <a:spLocks/>
            </p:cNvSpPr>
            <p:nvPr/>
          </p:nvSpPr>
          <p:spPr bwMode="auto">
            <a:xfrm>
              <a:off x="5136" y="1968"/>
              <a:ext cx="48"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sp>
          <p:nvSpPr>
            <p:cNvPr id="602155" name="Arc 1067"/>
            <p:cNvSpPr>
              <a:spLocks/>
            </p:cNvSpPr>
            <p:nvPr/>
          </p:nvSpPr>
          <p:spPr bwMode="auto">
            <a:xfrm rot="-10674526">
              <a:off x="4656" y="2304"/>
              <a:ext cx="48"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a:endParaRPr>
            </a:p>
          </p:txBody>
        </p:sp>
      </p:grpSp>
      <p:grpSp>
        <p:nvGrpSpPr>
          <p:cNvPr id="28678" name="Group 1068"/>
          <p:cNvGrpSpPr>
            <a:grpSpLocks/>
          </p:cNvGrpSpPr>
          <p:nvPr/>
        </p:nvGrpSpPr>
        <p:grpSpPr bwMode="auto">
          <a:xfrm>
            <a:off x="7620000" y="4191000"/>
            <a:ext cx="685800" cy="1371600"/>
            <a:chOff x="4704" y="480"/>
            <a:chExt cx="432" cy="864"/>
          </a:xfrm>
        </p:grpSpPr>
        <p:grpSp>
          <p:nvGrpSpPr>
            <p:cNvPr id="28690" name="Group 1069"/>
            <p:cNvGrpSpPr>
              <a:grpSpLocks/>
            </p:cNvGrpSpPr>
            <p:nvPr/>
          </p:nvGrpSpPr>
          <p:grpSpPr bwMode="auto">
            <a:xfrm>
              <a:off x="4704" y="480"/>
              <a:ext cx="432" cy="864"/>
              <a:chOff x="4704" y="480"/>
              <a:chExt cx="432" cy="864"/>
            </a:xfrm>
          </p:grpSpPr>
          <p:grpSp>
            <p:nvGrpSpPr>
              <p:cNvPr id="28692" name="Group 1070"/>
              <p:cNvGrpSpPr>
                <a:grpSpLocks/>
              </p:cNvGrpSpPr>
              <p:nvPr/>
            </p:nvGrpSpPr>
            <p:grpSpPr bwMode="auto">
              <a:xfrm>
                <a:off x="4704" y="480"/>
                <a:ext cx="432" cy="864"/>
                <a:chOff x="4704" y="480"/>
                <a:chExt cx="432" cy="864"/>
              </a:xfrm>
            </p:grpSpPr>
            <p:sp>
              <p:nvSpPr>
                <p:cNvPr id="602159" name="Line 1071"/>
                <p:cNvSpPr>
                  <a:spLocks noChangeShapeType="1"/>
                </p:cNvSpPr>
                <p:nvPr/>
              </p:nvSpPr>
              <p:spPr bwMode="auto">
                <a:xfrm>
                  <a:off x="4704" y="480"/>
                  <a:ext cx="0"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60" name="Line 1072"/>
                <p:cNvSpPr>
                  <a:spLocks noChangeShapeType="1"/>
                </p:cNvSpPr>
                <p:nvPr/>
              </p:nvSpPr>
              <p:spPr bwMode="auto">
                <a:xfrm>
                  <a:off x="5136" y="480"/>
                  <a:ext cx="0"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grpSp>
          <p:sp>
            <p:nvSpPr>
              <p:cNvPr id="602161" name="Line 1073"/>
              <p:cNvSpPr>
                <a:spLocks noChangeShapeType="1"/>
              </p:cNvSpPr>
              <p:nvPr/>
            </p:nvSpPr>
            <p:spPr bwMode="auto">
              <a:xfrm>
                <a:off x="4704" y="134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sp>
            <p:nvSpPr>
              <p:cNvPr id="602162" name="Line 1074"/>
              <p:cNvSpPr>
                <a:spLocks noChangeShapeType="1"/>
              </p:cNvSpPr>
              <p:nvPr/>
            </p:nvSpPr>
            <p:spPr bwMode="auto">
              <a:xfrm>
                <a:off x="4704" y="480"/>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grpSp>
        <p:sp>
          <p:nvSpPr>
            <p:cNvPr id="602163" name="Line 1075"/>
            <p:cNvSpPr>
              <a:spLocks noChangeShapeType="1"/>
            </p:cNvSpPr>
            <p:nvPr/>
          </p:nvSpPr>
          <p:spPr bwMode="auto">
            <a:xfrm>
              <a:off x="4704" y="672"/>
              <a:ext cx="432"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a:latin typeface="Arial"/>
              </a:endParaRPr>
            </a:p>
          </p:txBody>
        </p:sp>
      </p:grpSp>
      <p:sp>
        <p:nvSpPr>
          <p:cNvPr id="602164" name="Text Box 1076"/>
          <p:cNvSpPr txBox="1">
            <a:spLocks noChangeArrowheads="1"/>
          </p:cNvSpPr>
          <p:nvPr/>
        </p:nvSpPr>
        <p:spPr bwMode="auto">
          <a:xfrm>
            <a:off x="390957" y="-50220"/>
            <a:ext cx="8984674"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GB" sz="2400" dirty="0" smtClean="0">
                <a:latin typeface="Arial"/>
                <a:sym typeface="Symbol" charset="0"/>
              </a:rPr>
              <a:t>  a) define deviator stress q </a:t>
            </a:r>
            <a:r>
              <a:rPr lang="en-GB" sz="2400" dirty="0">
                <a:latin typeface="Arial"/>
                <a:sym typeface="Symbol" charset="0"/>
              </a:rPr>
              <a:t>=(</a:t>
            </a:r>
            <a:r>
              <a:rPr lang="en-GB" sz="2400" baseline="-25000" dirty="0">
                <a:latin typeface="Arial"/>
                <a:sym typeface="Symbol" charset="0"/>
              </a:rPr>
              <a:t>a</a:t>
            </a:r>
            <a:r>
              <a:rPr lang="en-GB" sz="2400" dirty="0">
                <a:latin typeface="Arial"/>
                <a:sym typeface="Symbol" charset="0"/>
              </a:rPr>
              <a:t> - </a:t>
            </a:r>
            <a:r>
              <a:rPr lang="en-GB" sz="2400" baseline="-25000" dirty="0">
                <a:latin typeface="Arial"/>
                <a:sym typeface="Symbol" charset="0"/>
              </a:rPr>
              <a:t>r</a:t>
            </a:r>
            <a:r>
              <a:rPr lang="en-GB" sz="2400" dirty="0">
                <a:latin typeface="Arial"/>
                <a:sym typeface="Symbol" charset="0"/>
              </a:rPr>
              <a:t>), and </a:t>
            </a:r>
            <a:r>
              <a:rPr lang="en-GB" sz="2400" dirty="0">
                <a:latin typeface="Arial"/>
              </a:rPr>
              <a:t>p</a:t>
            </a:r>
            <a:r>
              <a:rPr lang="en-GB" sz="2400" dirty="0">
                <a:latin typeface="Arial"/>
                <a:sym typeface="Symbol" charset="0"/>
              </a:rPr>
              <a:t> = (</a:t>
            </a:r>
            <a:r>
              <a:rPr lang="en-GB" sz="2400" baseline="-25000" dirty="0">
                <a:latin typeface="Arial"/>
                <a:sym typeface="Symbol" charset="0"/>
              </a:rPr>
              <a:t>a</a:t>
            </a:r>
            <a:r>
              <a:rPr lang="en-GB" sz="2400" dirty="0">
                <a:latin typeface="Arial"/>
                <a:sym typeface="Symbol" charset="0"/>
              </a:rPr>
              <a:t> + 2</a:t>
            </a:r>
            <a:r>
              <a:rPr lang="en-GB" sz="2400" baseline="-25000" dirty="0">
                <a:latin typeface="Arial"/>
                <a:sym typeface="Symbol" charset="0"/>
              </a:rPr>
              <a:t>r</a:t>
            </a:r>
            <a:r>
              <a:rPr lang="en-GB" sz="2400" dirty="0">
                <a:latin typeface="Arial"/>
                <a:sym typeface="Symbol" charset="0"/>
              </a:rPr>
              <a:t>)/</a:t>
            </a:r>
            <a:r>
              <a:rPr lang="en-GB" sz="2400" dirty="0" smtClean="0">
                <a:latin typeface="Arial"/>
                <a:sym typeface="Symbol" charset="0"/>
              </a:rPr>
              <a:t>3 </a:t>
            </a:r>
            <a:r>
              <a:rPr lang="en-GB" sz="2400" dirty="0">
                <a:latin typeface="Arial"/>
                <a:sym typeface="Symbol" charset="0"/>
              </a:rPr>
              <a:t>– </a:t>
            </a:r>
            <a:r>
              <a:rPr lang="en-GB" sz="2400" dirty="0" smtClean="0">
                <a:latin typeface="Arial"/>
                <a:sym typeface="Symbol" charset="0"/>
              </a:rPr>
              <a:t>u</a:t>
            </a:r>
            <a:r>
              <a:rPr lang="en-GB" sz="2400" dirty="0">
                <a:latin typeface="Arial"/>
                <a:sym typeface="Symbol" charset="0"/>
              </a:rPr>
              <a:t>,</a:t>
            </a:r>
            <a:r>
              <a:rPr lang="en-GB" sz="2400" dirty="0" smtClean="0">
                <a:latin typeface="Arial"/>
                <a:sym typeface="Symbol" charset="0"/>
              </a:rPr>
              <a:t> </a:t>
            </a:r>
            <a:endParaRPr lang="en-GB" sz="2400" dirty="0" smtClean="0">
              <a:latin typeface="Arial"/>
            </a:endParaRPr>
          </a:p>
          <a:p>
            <a:pPr>
              <a:defRPr/>
            </a:pPr>
            <a:r>
              <a:rPr lang="en-GB" sz="2400" dirty="0">
                <a:latin typeface="Arial"/>
                <a:sym typeface="Symbol" charset="0"/>
              </a:rPr>
              <a:t> </a:t>
            </a:r>
            <a:r>
              <a:rPr lang="en-GB" sz="2400" dirty="0" smtClean="0">
                <a:latin typeface="Arial"/>
                <a:sym typeface="Symbol" charset="0"/>
              </a:rPr>
              <a:t>          with </a:t>
            </a:r>
            <a:r>
              <a:rPr lang="en-GB" sz="2400" baseline="-25000" dirty="0">
                <a:latin typeface="Arial"/>
                <a:sym typeface="Symbol" charset="0"/>
              </a:rPr>
              <a:t>a</a:t>
            </a:r>
            <a:r>
              <a:rPr lang="en-GB" sz="2400" dirty="0">
                <a:latin typeface="Arial"/>
                <a:sym typeface="Symbol" charset="0"/>
              </a:rPr>
              <a:t> </a:t>
            </a:r>
            <a:r>
              <a:rPr lang="en-GB" sz="2400" dirty="0">
                <a:latin typeface="Arial"/>
              </a:rPr>
              <a:t>axial </a:t>
            </a:r>
            <a:r>
              <a:rPr lang="en-GB" sz="2400" dirty="0" smtClean="0">
                <a:latin typeface="Arial"/>
              </a:rPr>
              <a:t>pressure, </a:t>
            </a:r>
            <a:r>
              <a:rPr lang="en-GB" sz="2400" dirty="0" smtClean="0">
                <a:latin typeface="Arial"/>
                <a:sym typeface="Symbol" charset="0"/>
              </a:rPr>
              <a:t>and </a:t>
            </a:r>
            <a:r>
              <a:rPr lang="en-GB" sz="2400" baseline="-25000" dirty="0">
                <a:latin typeface="Arial"/>
                <a:sym typeface="Symbol" charset="0"/>
              </a:rPr>
              <a:t>a</a:t>
            </a:r>
            <a:r>
              <a:rPr lang="en-GB" sz="2400" dirty="0">
                <a:latin typeface="Arial"/>
                <a:sym typeface="Symbol" charset="0"/>
              </a:rPr>
              <a:t> =</a:t>
            </a:r>
            <a:r>
              <a:rPr lang="en-GB" sz="2400" dirty="0">
                <a:latin typeface="Arial"/>
              </a:rPr>
              <a:t>  </a:t>
            </a:r>
            <a:r>
              <a:rPr lang="en-GB" sz="2400" dirty="0">
                <a:latin typeface="Arial"/>
                <a:sym typeface="Symbol" charset="0"/>
              </a:rPr>
              <a:t></a:t>
            </a:r>
            <a:r>
              <a:rPr lang="en-GB" sz="2400" baseline="-25000" dirty="0">
                <a:latin typeface="Arial"/>
                <a:sym typeface="Symbol" charset="0"/>
              </a:rPr>
              <a:t>r</a:t>
            </a:r>
            <a:r>
              <a:rPr lang="en-GB" sz="2400" dirty="0">
                <a:latin typeface="Arial"/>
                <a:sym typeface="Symbol" charset="0"/>
              </a:rPr>
              <a:t> + (</a:t>
            </a:r>
            <a:r>
              <a:rPr lang="en-GB" sz="2400" baseline="-25000" dirty="0">
                <a:latin typeface="Arial"/>
                <a:sym typeface="Symbol" charset="0"/>
              </a:rPr>
              <a:t>a</a:t>
            </a:r>
            <a:r>
              <a:rPr lang="en-GB" sz="2400" dirty="0">
                <a:latin typeface="Arial"/>
                <a:sym typeface="Symbol" charset="0"/>
              </a:rPr>
              <a:t> - </a:t>
            </a:r>
            <a:r>
              <a:rPr lang="en-GB" sz="2400" baseline="-25000" dirty="0">
                <a:latin typeface="Arial"/>
                <a:sym typeface="Symbol" charset="0"/>
              </a:rPr>
              <a:t>r</a:t>
            </a:r>
            <a:r>
              <a:rPr lang="en-GB" sz="2400" dirty="0">
                <a:latin typeface="Arial"/>
                <a:sym typeface="Symbol" charset="0"/>
              </a:rPr>
              <a:t>) = </a:t>
            </a:r>
            <a:r>
              <a:rPr lang="en-GB" sz="2400" baseline="-25000" dirty="0">
                <a:latin typeface="Arial"/>
                <a:sym typeface="Symbol" charset="0"/>
              </a:rPr>
              <a:t>r</a:t>
            </a:r>
            <a:r>
              <a:rPr lang="en-GB" sz="2400" dirty="0">
                <a:latin typeface="Arial"/>
                <a:sym typeface="Symbol" charset="0"/>
              </a:rPr>
              <a:t> + </a:t>
            </a:r>
            <a:r>
              <a:rPr lang="en-GB" sz="2400" dirty="0" smtClean="0">
                <a:latin typeface="Arial"/>
                <a:sym typeface="Symbol" charset="0"/>
              </a:rPr>
              <a:t>q.</a:t>
            </a:r>
          </a:p>
          <a:p>
            <a:pPr>
              <a:defRPr/>
            </a:pPr>
            <a:r>
              <a:rPr lang="en-GB" sz="2400" dirty="0" smtClean="0">
                <a:latin typeface="Arial"/>
                <a:sym typeface="Symbol" charset="0"/>
              </a:rPr>
              <a:t>                                                                      </a:t>
            </a:r>
            <a:r>
              <a:rPr lang="en-GB" sz="2400" dirty="0">
                <a:latin typeface="Arial"/>
                <a:sym typeface="Symbol" charset="0"/>
              </a:rPr>
              <a:t></a:t>
            </a:r>
            <a:r>
              <a:rPr lang="en-GB" sz="2400" baseline="-25000" dirty="0">
                <a:latin typeface="Arial"/>
                <a:sym typeface="Symbol" charset="0"/>
              </a:rPr>
              <a:t>a</a:t>
            </a:r>
            <a:r>
              <a:rPr lang="en-GB" sz="2400" dirty="0">
                <a:latin typeface="Arial"/>
                <a:sym typeface="Symbol" charset="0"/>
              </a:rPr>
              <a:t> </a:t>
            </a:r>
            <a:endParaRPr lang="en-US" sz="2400" dirty="0">
              <a:latin typeface="Arial"/>
              <a:sym typeface="Symbol" charset="0"/>
            </a:endParaRPr>
          </a:p>
        </p:txBody>
      </p:sp>
      <p:sp>
        <p:nvSpPr>
          <p:cNvPr id="602165" name="Text Box 1077"/>
          <p:cNvSpPr txBox="1">
            <a:spLocks noChangeArrowheads="1"/>
          </p:cNvSpPr>
          <p:nvPr/>
        </p:nvSpPr>
        <p:spPr bwMode="auto">
          <a:xfrm>
            <a:off x="7239000" y="2045504"/>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400" dirty="0" smtClean="0">
                <a:solidFill>
                  <a:schemeClr val="tx2"/>
                </a:solidFill>
                <a:latin typeface="Arial"/>
                <a:sym typeface="Symbol" charset="0"/>
              </a:rPr>
              <a:t></a:t>
            </a:r>
            <a:r>
              <a:rPr lang="en-GB" sz="2400" baseline="-25000" dirty="0">
                <a:solidFill>
                  <a:schemeClr val="tx2"/>
                </a:solidFill>
                <a:latin typeface="Arial"/>
                <a:sym typeface="Symbol" charset="0"/>
              </a:rPr>
              <a:t>r </a:t>
            </a:r>
            <a:endParaRPr lang="en-US" sz="2400" baseline="-25000" dirty="0">
              <a:solidFill>
                <a:schemeClr val="tx2"/>
              </a:solidFill>
              <a:latin typeface="Arial"/>
              <a:sym typeface="Symbol" charset="0"/>
            </a:endParaRPr>
          </a:p>
        </p:txBody>
      </p:sp>
      <p:sp>
        <p:nvSpPr>
          <p:cNvPr id="602166" name="Text Box 1078"/>
          <p:cNvSpPr txBox="1">
            <a:spLocks noChangeArrowheads="1"/>
          </p:cNvSpPr>
          <p:nvPr/>
        </p:nvSpPr>
        <p:spPr bwMode="auto">
          <a:xfrm>
            <a:off x="2667000" y="2759075"/>
            <a:ext cx="3124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dirty="0">
                <a:latin typeface="Arial"/>
                <a:sym typeface="Symbol" charset="0"/>
              </a:rPr>
              <a:t> </a:t>
            </a:r>
            <a:r>
              <a:rPr lang="en-GB" sz="2400" dirty="0" smtClean="0">
                <a:latin typeface="Arial"/>
              </a:rPr>
              <a:t>u pore </a:t>
            </a:r>
            <a:r>
              <a:rPr lang="en-GB" sz="2400" dirty="0">
                <a:latin typeface="Arial"/>
              </a:rPr>
              <a:t>water </a:t>
            </a:r>
            <a:br>
              <a:rPr lang="en-GB" sz="2400" dirty="0">
                <a:latin typeface="Arial"/>
              </a:rPr>
            </a:br>
            <a:r>
              <a:rPr lang="en-GB" sz="2400" dirty="0">
                <a:latin typeface="Arial"/>
              </a:rPr>
              <a:t> </a:t>
            </a:r>
            <a:r>
              <a:rPr lang="en-GB" sz="2400" dirty="0" smtClean="0">
                <a:latin typeface="Arial"/>
              </a:rPr>
              <a:t>pressure connection.</a:t>
            </a:r>
            <a:endParaRPr lang="en-US" sz="2400" dirty="0">
              <a:latin typeface="Arial"/>
            </a:endParaRPr>
          </a:p>
        </p:txBody>
      </p:sp>
      <p:sp>
        <p:nvSpPr>
          <p:cNvPr id="602167" name="Text Box 1079"/>
          <p:cNvSpPr txBox="1">
            <a:spLocks noChangeArrowheads="1"/>
          </p:cNvSpPr>
          <p:nvPr/>
        </p:nvSpPr>
        <p:spPr bwMode="auto">
          <a:xfrm>
            <a:off x="5791200" y="15240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400" dirty="0">
                <a:latin typeface="Arial"/>
              </a:rPr>
              <a:t>    e         (1 + e) = v</a:t>
            </a:r>
            <a:endParaRPr lang="en-US" sz="2400" dirty="0">
              <a:latin typeface="Arial"/>
            </a:endParaRPr>
          </a:p>
        </p:txBody>
      </p:sp>
      <p:sp>
        <p:nvSpPr>
          <p:cNvPr id="602168" name="Text Box 1080"/>
          <p:cNvSpPr txBox="1">
            <a:spLocks noChangeArrowheads="1"/>
          </p:cNvSpPr>
          <p:nvPr/>
        </p:nvSpPr>
        <p:spPr bwMode="auto">
          <a:xfrm>
            <a:off x="2757053" y="1707187"/>
            <a:ext cx="22806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dirty="0">
                <a:latin typeface="Arial"/>
                <a:sym typeface="Symbol" charset="0"/>
              </a:rPr>
              <a:t></a:t>
            </a:r>
            <a:r>
              <a:rPr lang="en-GB" sz="2400" baseline="-25000" dirty="0" smtClean="0">
                <a:latin typeface="Arial"/>
                <a:sym typeface="Symbol" charset="0"/>
              </a:rPr>
              <a:t>r</a:t>
            </a:r>
            <a:r>
              <a:rPr lang="en-US" sz="2400" baseline="-25000" dirty="0" smtClean="0">
                <a:latin typeface="Arial"/>
                <a:sym typeface="Symbol" charset="0"/>
              </a:rPr>
              <a:t> </a:t>
            </a:r>
            <a:r>
              <a:rPr lang="en-GB" sz="2400" dirty="0" smtClean="0">
                <a:latin typeface="Arial"/>
              </a:rPr>
              <a:t>cell </a:t>
            </a:r>
            <a:r>
              <a:rPr lang="en-GB" sz="2400" dirty="0">
                <a:latin typeface="Arial"/>
              </a:rPr>
              <a:t>pressure </a:t>
            </a:r>
          </a:p>
        </p:txBody>
      </p:sp>
      <p:sp>
        <p:nvSpPr>
          <p:cNvPr id="602169" name="Text Box 1081"/>
          <p:cNvSpPr txBox="1">
            <a:spLocks noChangeArrowheads="1"/>
          </p:cNvSpPr>
          <p:nvPr/>
        </p:nvSpPr>
        <p:spPr bwMode="auto">
          <a:xfrm>
            <a:off x="1295400" y="3848844"/>
            <a:ext cx="5029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dirty="0">
                <a:latin typeface="Arial"/>
              </a:rPr>
              <a:t>b)  dl</a:t>
            </a:r>
            <a:br>
              <a:rPr lang="en-GB" sz="2400" dirty="0">
                <a:latin typeface="Arial"/>
              </a:rPr>
            </a:br>
            <a:endParaRPr lang="en-GB" sz="2400" dirty="0">
              <a:latin typeface="Arial"/>
            </a:endParaRPr>
          </a:p>
          <a:p>
            <a:pPr>
              <a:spcBef>
                <a:spcPct val="50000"/>
              </a:spcBef>
              <a:defRPr/>
            </a:pPr>
            <a:r>
              <a:rPr lang="en-GB" sz="2400" dirty="0">
                <a:latin typeface="Arial"/>
              </a:rPr>
              <a:t>            </a:t>
            </a:r>
            <a:r>
              <a:rPr lang="en-GB" sz="2400" dirty="0" smtClean="0">
                <a:latin typeface="Arial"/>
              </a:rPr>
              <a:t>      l      v           </a:t>
            </a:r>
            <a:r>
              <a:rPr lang="en-GB" sz="2400" dirty="0" err="1" smtClean="0">
                <a:latin typeface="Arial"/>
              </a:rPr>
              <a:t>v+</a:t>
            </a:r>
            <a:r>
              <a:rPr lang="en-GB" sz="2400" dirty="0" err="1">
                <a:latin typeface="Arial"/>
              </a:rPr>
              <a:t>dv</a:t>
            </a:r>
            <a:endParaRPr lang="en-US" sz="2400" dirty="0">
              <a:latin typeface="Arial"/>
            </a:endParaRPr>
          </a:p>
        </p:txBody>
      </p:sp>
      <p:sp>
        <p:nvSpPr>
          <p:cNvPr id="602170" name="Text Box 1082"/>
          <p:cNvSpPr txBox="1">
            <a:spLocks noChangeArrowheads="1"/>
          </p:cNvSpPr>
          <p:nvPr/>
        </p:nvSpPr>
        <p:spPr bwMode="auto">
          <a:xfrm>
            <a:off x="471248" y="4671622"/>
            <a:ext cx="25767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dirty="0" smtClean="0">
                <a:latin typeface="Arial"/>
                <a:sym typeface="Symbol" charset="0"/>
              </a:rPr>
              <a:t>deviator </a:t>
            </a:r>
            <a:r>
              <a:rPr lang="en-GB" sz="2400" dirty="0">
                <a:latin typeface="Arial"/>
                <a:sym typeface="Symbol" charset="0"/>
              </a:rPr>
              <a:t>strain </a:t>
            </a:r>
            <a:r>
              <a:rPr lang="en-GB" sz="2400" dirty="0" smtClean="0">
                <a:latin typeface="Arial"/>
                <a:sym typeface="Symbol" charset="0"/>
              </a:rPr>
              <a:t>increment </a:t>
            </a:r>
          </a:p>
          <a:p>
            <a:pPr>
              <a:spcBef>
                <a:spcPct val="50000"/>
              </a:spcBef>
              <a:defRPr/>
            </a:pPr>
            <a:r>
              <a:rPr lang="en-GB" sz="2400" dirty="0" err="1" smtClean="0">
                <a:latin typeface="Arial"/>
              </a:rPr>
              <a:t>d</a:t>
            </a:r>
            <a:r>
              <a:rPr lang="en-GB" sz="2400" dirty="0" err="1" smtClean="0">
                <a:latin typeface="Arial"/>
                <a:sym typeface="Symbol" charset="0"/>
              </a:rPr>
              <a:t></a:t>
            </a:r>
            <a:r>
              <a:rPr lang="en-GB" sz="2400" baseline="-25000" dirty="0" err="1" smtClean="0">
                <a:latin typeface="Arial"/>
                <a:sym typeface="Symbol" charset="0"/>
              </a:rPr>
              <a:t>a</a:t>
            </a:r>
            <a:r>
              <a:rPr lang="en-GB" sz="2400" dirty="0" smtClean="0">
                <a:latin typeface="Arial"/>
                <a:sym typeface="Symbol" charset="0"/>
              </a:rPr>
              <a:t> = (dl/l - dv</a:t>
            </a:r>
            <a:r>
              <a:rPr lang="en-GB" sz="2400" dirty="0">
                <a:latin typeface="Arial"/>
                <a:sym typeface="Symbol" charset="0"/>
              </a:rPr>
              <a:t>/</a:t>
            </a:r>
            <a:r>
              <a:rPr lang="en-GB" sz="2400" dirty="0" smtClean="0">
                <a:latin typeface="Arial"/>
                <a:sym typeface="Symbol" charset="0"/>
              </a:rPr>
              <a:t>3v)  </a:t>
            </a:r>
            <a:endParaRPr lang="en-US" sz="2400" dirty="0">
              <a:latin typeface="Arial"/>
              <a:sym typeface="Symbol" charset="0"/>
            </a:endParaRPr>
          </a:p>
        </p:txBody>
      </p:sp>
      <p:sp>
        <p:nvSpPr>
          <p:cNvPr id="602171" name="Rectangle 1083"/>
          <p:cNvSpPr>
            <a:spLocks noChangeArrowheads="1"/>
          </p:cNvSpPr>
          <p:nvPr/>
        </p:nvSpPr>
        <p:spPr bwMode="auto">
          <a:xfrm>
            <a:off x="196273" y="6199909"/>
            <a:ext cx="8774545" cy="56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2400" dirty="0">
                <a:solidFill>
                  <a:srgbClr val="FF0000"/>
                </a:solidFill>
                <a:latin typeface="Arial"/>
              </a:rPr>
              <a:t>Soil </a:t>
            </a:r>
            <a:r>
              <a:rPr lang="en-GB" sz="2400" dirty="0" smtClean="0">
                <a:solidFill>
                  <a:srgbClr val="FF0000"/>
                </a:solidFill>
                <a:latin typeface="Arial"/>
              </a:rPr>
              <a:t>States in Triaxial Test; plot data as state points (p</a:t>
            </a:r>
            <a:r>
              <a:rPr lang="en-GB" sz="2400" dirty="0" smtClean="0">
                <a:solidFill>
                  <a:srgbClr val="FF0000"/>
                </a:solidFill>
                <a:latin typeface="Arial"/>
                <a:sym typeface="Symbol" charset="0"/>
              </a:rPr>
              <a:t></a:t>
            </a:r>
            <a:r>
              <a:rPr lang="en-GB" sz="2400" dirty="0">
                <a:solidFill>
                  <a:srgbClr val="FF0000"/>
                </a:solidFill>
                <a:latin typeface="Arial"/>
              </a:rPr>
              <a:t>, q,  </a:t>
            </a:r>
            <a:r>
              <a:rPr lang="en-GB" sz="2400" dirty="0" smtClean="0">
                <a:solidFill>
                  <a:srgbClr val="FF0000"/>
                </a:solidFill>
                <a:latin typeface="Arial"/>
              </a:rPr>
              <a:t>v)</a:t>
            </a:r>
            <a:endParaRPr lang="en-US" sz="2400" dirty="0">
              <a:latin typeface="Arial"/>
              <a:sym typeface="Symbol" charset="0"/>
            </a:endParaRPr>
          </a:p>
        </p:txBody>
      </p:sp>
      <p:sp>
        <p:nvSpPr>
          <p:cNvPr id="602173" name="Rectangle 1085"/>
          <p:cNvSpPr>
            <a:spLocks noChangeArrowheads="1"/>
          </p:cNvSpPr>
          <p:nvPr/>
        </p:nvSpPr>
        <p:spPr bwMode="auto">
          <a:xfrm>
            <a:off x="6000753" y="5359407"/>
            <a:ext cx="251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GB" sz="2400" dirty="0" smtClean="0">
                <a:latin typeface="Arial"/>
              </a:rPr>
              <a:t>  </a:t>
            </a:r>
            <a:r>
              <a:rPr lang="en-GB" sz="2400" dirty="0">
                <a:latin typeface="Arial"/>
              </a:rPr>
              <a:t>c)  bulge  </a:t>
            </a:r>
            <a:r>
              <a:rPr lang="en-GB" sz="2400" dirty="0" smtClean="0">
                <a:latin typeface="Arial"/>
              </a:rPr>
              <a:t>  slip</a:t>
            </a:r>
            <a:r>
              <a:rPr lang="en-GB" sz="2400" dirty="0" smtClean="0">
                <a:latin typeface="Arial"/>
                <a:sym typeface="Symbol" charset="0"/>
              </a:rPr>
              <a:t>  </a:t>
            </a:r>
            <a:endParaRPr lang="en-US" sz="2400" dirty="0">
              <a:latin typeface="Arial"/>
              <a:sym typeface="Symbol" charset="0"/>
            </a:endParaRPr>
          </a:p>
        </p:txBody>
      </p:sp>
      <p:sp>
        <p:nvSpPr>
          <p:cNvPr id="602174" name="Text Box 1086"/>
          <p:cNvSpPr txBox="1">
            <a:spLocks noChangeArrowheads="1"/>
          </p:cNvSpPr>
          <p:nvPr/>
        </p:nvSpPr>
        <p:spPr bwMode="auto">
          <a:xfrm>
            <a:off x="5367881" y="2362200"/>
            <a:ext cx="11322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dirty="0" smtClean="0">
                <a:solidFill>
                  <a:schemeClr val="tx2"/>
                </a:solidFill>
                <a:latin typeface="Arial"/>
                <a:sym typeface="Symbol" charset="0"/>
              </a:rPr>
              <a:t></a:t>
            </a:r>
            <a:r>
              <a:rPr lang="en-GB" sz="2400" baseline="-25000" dirty="0" smtClean="0">
                <a:solidFill>
                  <a:schemeClr val="tx2"/>
                </a:solidFill>
                <a:latin typeface="Arial"/>
                <a:sym typeface="Symbol" charset="0"/>
              </a:rPr>
              <a:t>r         </a:t>
            </a:r>
            <a:r>
              <a:rPr lang="en-GB" sz="2400" dirty="0" smtClean="0">
                <a:latin typeface="Arial"/>
              </a:rPr>
              <a:t>1</a:t>
            </a:r>
            <a:endParaRPr lang="en-US" sz="2400" dirty="0">
              <a:latin typeface="Arial"/>
            </a:endParaRPr>
          </a:p>
        </p:txBody>
      </p:sp>
      <p:sp>
        <p:nvSpPr>
          <p:cNvPr id="2" name="TextBox 1"/>
          <p:cNvSpPr txBox="1"/>
          <p:nvPr/>
        </p:nvSpPr>
        <p:spPr>
          <a:xfrm>
            <a:off x="8151120" y="879901"/>
            <a:ext cx="581862" cy="707886"/>
          </a:xfrm>
          <a:prstGeom prst="rect">
            <a:avLst/>
          </a:prstGeom>
          <a:noFill/>
        </p:spPr>
        <p:txBody>
          <a:bodyPr wrap="square" rtlCol="0">
            <a:spAutoFit/>
          </a:bodyPr>
          <a:lstStyle/>
          <a:p>
            <a:r>
              <a:rPr lang="en-GB" sz="2400" baseline="-25000" dirty="0">
                <a:latin typeface="Arial"/>
                <a:sym typeface="Symbol" charset="0"/>
              </a:rPr>
              <a:t/>
            </a:r>
            <a:br>
              <a:rPr lang="en-GB" sz="2400" baseline="-25000" dirty="0">
                <a:latin typeface="Arial"/>
                <a:sym typeface="Symbol" charset="0"/>
              </a:rPr>
            </a:br>
            <a:endParaRPr lang="en-US" sz="2400" dirty="0"/>
          </a:p>
        </p:txBody>
      </p:sp>
      <p:sp>
        <p:nvSpPr>
          <p:cNvPr id="4" name="TextBox 3"/>
          <p:cNvSpPr txBox="1"/>
          <p:nvPr/>
        </p:nvSpPr>
        <p:spPr>
          <a:xfrm>
            <a:off x="40311" y="15307"/>
            <a:ext cx="418654" cy="369332"/>
          </a:xfrm>
          <a:prstGeom prst="rect">
            <a:avLst/>
          </a:prstGeom>
          <a:noFill/>
        </p:spPr>
        <p:txBody>
          <a:bodyPr wrap="none" rtlCol="0">
            <a:spAutoFit/>
          </a:bodyPr>
          <a:lstStyle/>
          <a:p>
            <a:r>
              <a:rPr lang="en-GB" dirty="0" smtClean="0"/>
              <a:t>13</a:t>
            </a:r>
            <a:endParaRPr lang="en-GB" dirty="0"/>
          </a:p>
        </p:txBody>
      </p:sp>
    </p:spTree>
    <p:extLst>
      <p:ext uri="{BB962C8B-B14F-4D97-AF65-F5344CB8AC3E}">
        <p14:creationId xmlns:p14="http://schemas.microsoft.com/office/powerpoint/2010/main" val="4595862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390" y="546031"/>
            <a:ext cx="5525561" cy="3676628"/>
          </a:xfrm>
          <a:prstGeom prst="rect">
            <a:avLst/>
          </a:prstGeom>
        </p:spPr>
      </p:pic>
      <p:sp>
        <p:nvSpPr>
          <p:cNvPr id="3" name="Rectangle 2"/>
          <p:cNvSpPr txBox="1">
            <a:spLocks noChangeArrowheads="1"/>
          </p:cNvSpPr>
          <p:nvPr/>
        </p:nvSpPr>
        <p:spPr>
          <a:xfrm>
            <a:off x="321164" y="671625"/>
            <a:ext cx="2341134" cy="35341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sz="2400" dirty="0" smtClean="0">
                <a:latin typeface="Arial" charset="0"/>
              </a:rPr>
              <a:t>X ray through a plane </a:t>
            </a:r>
            <a:r>
              <a:rPr lang="en-GB" sz="2400" dirty="0">
                <a:latin typeface="Arial" charset="0"/>
              </a:rPr>
              <a:t>failure </a:t>
            </a:r>
            <a:r>
              <a:rPr lang="en-GB" sz="2400" dirty="0" smtClean="0">
                <a:latin typeface="Arial" charset="0"/>
              </a:rPr>
              <a:t> (James 1965)</a:t>
            </a:r>
            <a:endParaRPr lang="en-GB" sz="2400" dirty="0">
              <a:latin typeface="Arial" charset="0"/>
            </a:endParaRPr>
          </a:p>
          <a:p>
            <a:pPr algn="l">
              <a:defRPr/>
            </a:pPr>
            <a:endParaRPr lang="en-GB" sz="2400" dirty="0" smtClean="0">
              <a:latin typeface="Arial" charset="0"/>
            </a:endParaRPr>
          </a:p>
          <a:p>
            <a:pPr algn="l">
              <a:defRPr/>
            </a:pPr>
            <a:r>
              <a:rPr lang="en-GB" sz="2400" dirty="0" smtClean="0">
                <a:latin typeface="Arial" charset="0"/>
              </a:rPr>
              <a:t>A plate </a:t>
            </a:r>
            <a:r>
              <a:rPr lang="en-GB" sz="2400" dirty="0">
                <a:latin typeface="Arial" charset="0"/>
              </a:rPr>
              <a:t>rotates </a:t>
            </a:r>
            <a:r>
              <a:rPr lang="en-GB" sz="2400" dirty="0" smtClean="0">
                <a:latin typeface="Arial" charset="0"/>
              </a:rPr>
              <a:t>about hinge at top left. Dense </a:t>
            </a:r>
            <a:r>
              <a:rPr lang="en-GB" sz="2400" dirty="0">
                <a:latin typeface="Arial" charset="0"/>
              </a:rPr>
              <a:t>sand </a:t>
            </a:r>
            <a:r>
              <a:rPr lang="en-GB" sz="2400" dirty="0" smtClean="0">
                <a:latin typeface="Arial" charset="0"/>
              </a:rPr>
              <a:t>to right </a:t>
            </a:r>
            <a:r>
              <a:rPr lang="en-GB" sz="2400" dirty="0">
                <a:latin typeface="Arial" charset="0"/>
              </a:rPr>
              <a:t>of the </a:t>
            </a:r>
            <a:r>
              <a:rPr lang="en-GB" sz="2400" dirty="0" smtClean="0">
                <a:latin typeface="Arial" charset="0"/>
              </a:rPr>
              <a:t>toe shears and dilates. A</a:t>
            </a:r>
          </a:p>
        </p:txBody>
      </p:sp>
      <p:sp>
        <p:nvSpPr>
          <p:cNvPr id="5" name="Rectangle 2"/>
          <p:cNvSpPr txBox="1">
            <a:spLocks noChangeArrowheads="1"/>
          </p:cNvSpPr>
          <p:nvPr/>
        </p:nvSpPr>
        <p:spPr>
          <a:xfrm>
            <a:off x="326489" y="4253266"/>
            <a:ext cx="8547839" cy="2233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sz="2400" dirty="0">
                <a:latin typeface="Arial" charset="0"/>
              </a:rPr>
              <a:t>failure zone of loose sand </a:t>
            </a:r>
            <a:r>
              <a:rPr lang="en-GB" sz="2400" dirty="0" smtClean="0">
                <a:latin typeface="Arial" charset="0"/>
              </a:rPr>
              <a:t>(</a:t>
            </a:r>
            <a:r>
              <a:rPr lang="en-GB" sz="2400" dirty="0">
                <a:latin typeface="Arial" charset="0"/>
              </a:rPr>
              <a:t>dark </a:t>
            </a:r>
            <a:r>
              <a:rPr lang="en-GB" sz="2400" dirty="0" smtClean="0">
                <a:latin typeface="Arial" charset="0"/>
              </a:rPr>
              <a:t>radiograph) develops </a:t>
            </a:r>
            <a:r>
              <a:rPr lang="en-GB" sz="2400" dirty="0">
                <a:latin typeface="Arial" charset="0"/>
              </a:rPr>
              <a:t>in front of the </a:t>
            </a:r>
            <a:r>
              <a:rPr lang="en-GB" sz="2400" dirty="0" smtClean="0">
                <a:latin typeface="Arial" charset="0"/>
              </a:rPr>
              <a:t>toe. The </a:t>
            </a:r>
            <a:r>
              <a:rPr lang="en-GB" sz="2400" dirty="0">
                <a:latin typeface="Arial" charset="0"/>
              </a:rPr>
              <a:t>lateral passive earth pressure </a:t>
            </a:r>
            <a:r>
              <a:rPr lang="en-GB" sz="2400" dirty="0" smtClean="0">
                <a:latin typeface="Arial" charset="0"/>
              </a:rPr>
              <a:t>force increases  as </a:t>
            </a:r>
            <a:r>
              <a:rPr lang="en-GB" sz="2400" dirty="0">
                <a:latin typeface="Arial" charset="0"/>
              </a:rPr>
              <a:t>the </a:t>
            </a:r>
            <a:r>
              <a:rPr lang="en-GB" sz="2400" dirty="0" smtClean="0">
                <a:latin typeface="Arial" charset="0"/>
              </a:rPr>
              <a:t>plate rotates. The toe moves up, initiating shearing and dilation in a new upper failure zone, that finally breaks out of the dense sand surface at the top right. By then the </a:t>
            </a:r>
            <a:r>
              <a:rPr lang="en-GB" sz="2400" dirty="0">
                <a:latin typeface="Arial" charset="0"/>
              </a:rPr>
              <a:t>initial “failure zone” </a:t>
            </a:r>
            <a:r>
              <a:rPr lang="en-GB" sz="2400" dirty="0" smtClean="0">
                <a:latin typeface="Arial" charset="0"/>
              </a:rPr>
              <a:t>is inactive; what we see </a:t>
            </a:r>
            <a:r>
              <a:rPr lang="en-GB" sz="2400" dirty="0">
                <a:latin typeface="Arial" charset="0"/>
              </a:rPr>
              <a:t>i</a:t>
            </a:r>
            <a:r>
              <a:rPr lang="en-GB" sz="2400" dirty="0" smtClean="0">
                <a:latin typeface="Arial" charset="0"/>
              </a:rPr>
              <a:t>s “progressive failure”. </a:t>
            </a:r>
          </a:p>
        </p:txBody>
      </p:sp>
      <p:sp>
        <p:nvSpPr>
          <p:cNvPr id="6" name="TextBox 5"/>
          <p:cNvSpPr txBox="1"/>
          <p:nvPr/>
        </p:nvSpPr>
        <p:spPr>
          <a:xfrm>
            <a:off x="2463293" y="3081912"/>
            <a:ext cx="719232" cy="461665"/>
          </a:xfrm>
          <a:prstGeom prst="rect">
            <a:avLst/>
          </a:prstGeom>
          <a:noFill/>
        </p:spPr>
        <p:txBody>
          <a:bodyPr wrap="square" rtlCol="0">
            <a:spAutoFit/>
          </a:bodyPr>
          <a:lstStyle/>
          <a:p>
            <a:r>
              <a:rPr lang="en-GB" sz="2400" dirty="0" smtClean="0">
                <a:solidFill>
                  <a:srgbClr val="FF0000"/>
                </a:solidFill>
                <a:latin typeface="Arial"/>
              </a:rPr>
              <a:t>toe</a:t>
            </a:r>
            <a:endParaRPr lang="en-GB" sz="2400" dirty="0">
              <a:solidFill>
                <a:srgbClr val="FF0000"/>
              </a:solidFill>
              <a:latin typeface="Arial"/>
            </a:endParaRPr>
          </a:p>
        </p:txBody>
      </p:sp>
      <p:sp>
        <p:nvSpPr>
          <p:cNvPr id="7" name="TextBox 6"/>
          <p:cNvSpPr txBox="1"/>
          <p:nvPr/>
        </p:nvSpPr>
        <p:spPr>
          <a:xfrm>
            <a:off x="2217866" y="281605"/>
            <a:ext cx="1117046" cy="461665"/>
          </a:xfrm>
          <a:prstGeom prst="rect">
            <a:avLst/>
          </a:prstGeom>
          <a:noFill/>
        </p:spPr>
        <p:txBody>
          <a:bodyPr wrap="square" rtlCol="0">
            <a:spAutoFit/>
          </a:bodyPr>
          <a:lstStyle/>
          <a:p>
            <a:r>
              <a:rPr lang="en-GB" sz="2400" dirty="0" smtClean="0">
                <a:solidFill>
                  <a:srgbClr val="FF0000"/>
                </a:solidFill>
                <a:latin typeface="Arial"/>
              </a:rPr>
              <a:t>hinge</a:t>
            </a:r>
            <a:endParaRPr lang="en-GB" sz="2400" dirty="0">
              <a:solidFill>
                <a:srgbClr val="FF0000"/>
              </a:solidFill>
              <a:latin typeface="Arial"/>
            </a:endParaRPr>
          </a:p>
        </p:txBody>
      </p:sp>
      <p:sp>
        <p:nvSpPr>
          <p:cNvPr id="8" name="TextBox 7"/>
          <p:cNvSpPr txBox="1"/>
          <p:nvPr/>
        </p:nvSpPr>
        <p:spPr>
          <a:xfrm>
            <a:off x="3916277" y="1627917"/>
            <a:ext cx="1117046" cy="830997"/>
          </a:xfrm>
          <a:prstGeom prst="rect">
            <a:avLst/>
          </a:prstGeom>
          <a:noFill/>
        </p:spPr>
        <p:txBody>
          <a:bodyPr wrap="square" rtlCol="0">
            <a:spAutoFit/>
          </a:bodyPr>
          <a:lstStyle/>
          <a:p>
            <a:r>
              <a:rPr lang="en-GB" sz="2400" dirty="0" smtClean="0">
                <a:solidFill>
                  <a:srgbClr val="FF0000"/>
                </a:solidFill>
                <a:latin typeface="Arial"/>
              </a:rPr>
              <a:t>densesand    </a:t>
            </a:r>
            <a:endParaRPr lang="en-GB" sz="2400" dirty="0">
              <a:solidFill>
                <a:srgbClr val="FF0000"/>
              </a:solidFill>
              <a:latin typeface="Arial"/>
            </a:endParaRPr>
          </a:p>
        </p:txBody>
      </p:sp>
      <p:sp>
        <p:nvSpPr>
          <p:cNvPr id="9" name="TextBox 8"/>
          <p:cNvSpPr txBox="1"/>
          <p:nvPr/>
        </p:nvSpPr>
        <p:spPr>
          <a:xfrm>
            <a:off x="7067677" y="417242"/>
            <a:ext cx="949838" cy="830997"/>
          </a:xfrm>
          <a:prstGeom prst="rect">
            <a:avLst/>
          </a:prstGeom>
          <a:noFill/>
        </p:spPr>
        <p:txBody>
          <a:bodyPr wrap="square" rtlCol="0">
            <a:spAutoFit/>
          </a:bodyPr>
          <a:lstStyle/>
          <a:p>
            <a:r>
              <a:rPr lang="en-GB" sz="2400" dirty="0" smtClean="0">
                <a:solidFill>
                  <a:srgbClr val="FF0000"/>
                </a:solidFill>
                <a:latin typeface="Arial"/>
              </a:rPr>
              <a:t>break    out</a:t>
            </a:r>
            <a:endParaRPr lang="en-GB" sz="2400" dirty="0">
              <a:solidFill>
                <a:srgbClr val="FF0000"/>
              </a:solidFill>
              <a:latin typeface="Arial"/>
            </a:endParaRPr>
          </a:p>
        </p:txBody>
      </p:sp>
      <p:sp>
        <p:nvSpPr>
          <p:cNvPr id="10" name="TextBox 9"/>
          <p:cNvSpPr txBox="1"/>
          <p:nvPr/>
        </p:nvSpPr>
        <p:spPr>
          <a:xfrm>
            <a:off x="2187989" y="1719711"/>
            <a:ext cx="876718" cy="461665"/>
          </a:xfrm>
          <a:prstGeom prst="rect">
            <a:avLst/>
          </a:prstGeom>
          <a:noFill/>
        </p:spPr>
        <p:txBody>
          <a:bodyPr wrap="square" rtlCol="0">
            <a:spAutoFit/>
          </a:bodyPr>
          <a:lstStyle/>
          <a:p>
            <a:r>
              <a:rPr lang="en-GB" sz="2400" dirty="0" smtClean="0">
                <a:solidFill>
                  <a:srgbClr val="FF0000"/>
                </a:solidFill>
                <a:latin typeface="Arial"/>
              </a:rPr>
              <a:t>Plate</a:t>
            </a:r>
            <a:endParaRPr lang="en-GB" sz="2400" dirty="0">
              <a:solidFill>
                <a:srgbClr val="FF0000"/>
              </a:solidFill>
              <a:latin typeface="Arial"/>
            </a:endParaRPr>
          </a:p>
        </p:txBody>
      </p:sp>
      <p:sp>
        <p:nvSpPr>
          <p:cNvPr id="2" name="TextBox 1"/>
          <p:cNvSpPr txBox="1"/>
          <p:nvPr/>
        </p:nvSpPr>
        <p:spPr>
          <a:xfrm>
            <a:off x="30229" y="34202"/>
            <a:ext cx="418654" cy="369332"/>
          </a:xfrm>
          <a:prstGeom prst="rect">
            <a:avLst/>
          </a:prstGeom>
          <a:noFill/>
        </p:spPr>
        <p:txBody>
          <a:bodyPr wrap="none" rtlCol="0">
            <a:spAutoFit/>
          </a:bodyPr>
          <a:lstStyle/>
          <a:p>
            <a:r>
              <a:rPr lang="en-GB" dirty="0" smtClean="0"/>
              <a:t>14</a:t>
            </a:r>
            <a:endParaRPr lang="en-GB" dirty="0"/>
          </a:p>
        </p:txBody>
      </p:sp>
    </p:spTree>
    <p:extLst>
      <p:ext uri="{BB962C8B-B14F-4D97-AF65-F5344CB8AC3E}">
        <p14:creationId xmlns:p14="http://schemas.microsoft.com/office/powerpoint/2010/main" val="28876891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0"/>
            <a:ext cx="6162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62179" name="Text Box 3"/>
          <p:cNvSpPr txBox="1">
            <a:spLocks noChangeArrowheads="1"/>
          </p:cNvSpPr>
          <p:nvPr/>
        </p:nvSpPr>
        <p:spPr bwMode="auto">
          <a:xfrm>
            <a:off x="230789" y="4041140"/>
            <a:ext cx="267433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dirty="0">
                <a:latin typeface="Arial"/>
              </a:rPr>
              <a:t>Roscoe, Schofield, &amp; Wroth’s (1958)</a:t>
            </a:r>
            <a:r>
              <a:rPr lang="en-GB" sz="2400" dirty="0">
                <a:latin typeface="Arial"/>
                <a:sym typeface="Symbol" charset="0"/>
              </a:rPr>
              <a:t> </a:t>
            </a:r>
            <a:r>
              <a:rPr lang="en-GB" sz="2400" dirty="0" smtClean="0">
                <a:latin typeface="Arial"/>
                <a:sym typeface="Symbol" charset="0"/>
              </a:rPr>
              <a:t>  </a:t>
            </a:r>
            <a:r>
              <a:rPr lang="en-GB" sz="2400" dirty="0" smtClean="0">
                <a:solidFill>
                  <a:srgbClr val="FF0000"/>
                </a:solidFill>
                <a:latin typeface="Arial"/>
                <a:sym typeface="Symbol" charset="0"/>
              </a:rPr>
              <a:t>(</a:t>
            </a:r>
            <a:r>
              <a:rPr lang="en-GB" sz="2400" dirty="0">
                <a:solidFill>
                  <a:srgbClr val="FF0000"/>
                </a:solidFill>
                <a:latin typeface="Arial"/>
                <a:sym typeface="Symbol" charset="0"/>
              </a:rPr>
              <a:t>p, </a:t>
            </a:r>
            <a:r>
              <a:rPr lang="en-GB" sz="2400" dirty="0" smtClean="0">
                <a:solidFill>
                  <a:srgbClr val="FF0000"/>
                </a:solidFill>
                <a:latin typeface="Arial"/>
                <a:sym typeface="Symbol" charset="0"/>
              </a:rPr>
              <a:t>q, v) test-data paths approach a Critical </a:t>
            </a:r>
            <a:r>
              <a:rPr lang="en-GB" sz="2400" dirty="0">
                <a:solidFill>
                  <a:srgbClr val="FF0000"/>
                </a:solidFill>
                <a:latin typeface="Arial"/>
                <a:sym typeface="Symbol" charset="0"/>
              </a:rPr>
              <a:t>States line </a:t>
            </a:r>
            <a:endParaRPr lang="en-GB" sz="2400" baseline="-25000" dirty="0">
              <a:solidFill>
                <a:srgbClr val="FF0000"/>
              </a:solidFill>
              <a:latin typeface="Arial"/>
              <a:sym typeface="Symbol" charset="0"/>
            </a:endParaRPr>
          </a:p>
        </p:txBody>
      </p:sp>
      <p:pic>
        <p:nvPicPr>
          <p:cNvPr id="562180" name="Picture 4" descr="~AUT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591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30230" y="20153"/>
            <a:ext cx="418654" cy="369332"/>
          </a:xfrm>
          <a:prstGeom prst="rect">
            <a:avLst/>
          </a:prstGeom>
          <a:noFill/>
        </p:spPr>
        <p:txBody>
          <a:bodyPr wrap="none" rtlCol="0">
            <a:spAutoFit/>
          </a:bodyPr>
          <a:lstStyle/>
          <a:p>
            <a:r>
              <a:rPr lang="en-GB" dirty="0" smtClean="0"/>
              <a:t>15</a:t>
            </a:r>
            <a:endParaRPr lang="en-GB" dirty="0"/>
          </a:p>
        </p:txBody>
      </p:sp>
    </p:spTree>
    <p:extLst>
      <p:ext uri="{BB962C8B-B14F-4D97-AF65-F5344CB8AC3E}">
        <p14:creationId xmlns:p14="http://schemas.microsoft.com/office/powerpoint/2010/main" val="5563752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313"/>
            <a:ext cx="914400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57411" name="Text Box 3"/>
          <p:cNvSpPr txBox="1">
            <a:spLocks noChangeArrowheads="1"/>
          </p:cNvSpPr>
          <p:nvPr/>
        </p:nvSpPr>
        <p:spPr bwMode="auto">
          <a:xfrm>
            <a:off x="0" y="603185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dirty="0" smtClean="0">
                <a:latin typeface="Arial" charset="0"/>
              </a:rPr>
              <a:t>Water content % change </a:t>
            </a:r>
            <a:r>
              <a:rPr lang="en-GB" dirty="0" err="1" smtClean="0">
                <a:latin typeface="Arial"/>
              </a:rPr>
              <a:t>Δ</a:t>
            </a:r>
            <a:r>
              <a:rPr lang="en-GB" dirty="0" smtClean="0">
                <a:latin typeface="Arial"/>
              </a:rPr>
              <a:t> w will increase CS shear strength 3x</a:t>
            </a:r>
            <a:endParaRPr lang="en-US" dirty="0">
              <a:latin typeface="Arial" charset="0"/>
            </a:endParaRPr>
          </a:p>
        </p:txBody>
      </p:sp>
      <p:sp>
        <p:nvSpPr>
          <p:cNvPr id="2" name="TextBox 1"/>
          <p:cNvSpPr txBox="1"/>
          <p:nvPr/>
        </p:nvSpPr>
        <p:spPr>
          <a:xfrm>
            <a:off x="243418" y="0"/>
            <a:ext cx="8900582" cy="461665"/>
          </a:xfrm>
          <a:prstGeom prst="rect">
            <a:avLst/>
          </a:prstGeom>
          <a:noFill/>
        </p:spPr>
        <p:txBody>
          <a:bodyPr wrap="square" rtlCol="0">
            <a:spAutoFit/>
          </a:bodyPr>
          <a:lstStyle/>
          <a:p>
            <a:pPr algn="ctr"/>
            <a:r>
              <a:rPr lang="en-GB" sz="2400" dirty="0" smtClean="0">
                <a:solidFill>
                  <a:srgbClr val="FF0000"/>
                </a:solidFill>
                <a:latin typeface="Arial"/>
              </a:rPr>
              <a:t>Plasticity Index</a:t>
            </a:r>
            <a:r>
              <a:rPr lang="en-GB" sz="2400" dirty="0" smtClean="0">
                <a:latin typeface="Arial"/>
              </a:rPr>
              <a:t> based on 80gm and 240gm fall cone tests</a:t>
            </a:r>
            <a:endParaRPr lang="en-GB" sz="2400" dirty="0">
              <a:latin typeface="Arial"/>
            </a:endParaRPr>
          </a:p>
        </p:txBody>
      </p:sp>
      <p:sp>
        <p:nvSpPr>
          <p:cNvPr id="3" name="TextBox 2"/>
          <p:cNvSpPr txBox="1"/>
          <p:nvPr/>
        </p:nvSpPr>
        <p:spPr>
          <a:xfrm>
            <a:off x="4045952" y="1447287"/>
            <a:ext cx="954558" cy="461665"/>
          </a:xfrm>
          <a:prstGeom prst="rect">
            <a:avLst/>
          </a:prstGeom>
          <a:noFill/>
        </p:spPr>
        <p:txBody>
          <a:bodyPr wrap="none" rtlCol="0">
            <a:spAutoFit/>
          </a:bodyPr>
          <a:lstStyle/>
          <a:p>
            <a:r>
              <a:rPr lang="en-GB" sz="2400" dirty="0">
                <a:latin typeface="Arial" charset="0"/>
              </a:rPr>
              <a:t>80gm</a:t>
            </a:r>
            <a:endParaRPr lang="en-GB" sz="2400" dirty="0"/>
          </a:p>
        </p:txBody>
      </p:sp>
      <p:sp>
        <p:nvSpPr>
          <p:cNvPr id="6" name="TextBox 5"/>
          <p:cNvSpPr txBox="1"/>
          <p:nvPr/>
        </p:nvSpPr>
        <p:spPr>
          <a:xfrm>
            <a:off x="6826700" y="2249479"/>
            <a:ext cx="1125729" cy="461665"/>
          </a:xfrm>
          <a:prstGeom prst="rect">
            <a:avLst/>
          </a:prstGeom>
          <a:noFill/>
        </p:spPr>
        <p:txBody>
          <a:bodyPr wrap="none" rtlCol="0">
            <a:spAutoFit/>
          </a:bodyPr>
          <a:lstStyle/>
          <a:p>
            <a:r>
              <a:rPr lang="en-GB" sz="2400" dirty="0" smtClean="0">
                <a:latin typeface="Arial" charset="0"/>
              </a:rPr>
              <a:t>240gm</a:t>
            </a:r>
            <a:endParaRPr lang="en-GB" sz="2400" dirty="0"/>
          </a:p>
        </p:txBody>
      </p:sp>
      <p:sp>
        <p:nvSpPr>
          <p:cNvPr id="8" name="Line 1048"/>
          <p:cNvSpPr>
            <a:spLocks noChangeShapeType="1"/>
          </p:cNvSpPr>
          <p:nvPr/>
        </p:nvSpPr>
        <p:spPr bwMode="auto">
          <a:xfrm flipH="1" flipV="1">
            <a:off x="5605371" y="1576917"/>
            <a:ext cx="0" cy="130619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4" name="TextBox 3"/>
          <p:cNvSpPr txBox="1"/>
          <p:nvPr/>
        </p:nvSpPr>
        <p:spPr>
          <a:xfrm>
            <a:off x="4931830" y="2122483"/>
            <a:ext cx="808002" cy="461665"/>
          </a:xfrm>
          <a:prstGeom prst="rect">
            <a:avLst/>
          </a:prstGeom>
          <a:noFill/>
        </p:spPr>
        <p:txBody>
          <a:bodyPr wrap="square" rtlCol="0">
            <a:spAutoFit/>
          </a:bodyPr>
          <a:lstStyle/>
          <a:p>
            <a:r>
              <a:rPr lang="en-GB" sz="2400" dirty="0" err="1" smtClean="0">
                <a:latin typeface="Arial"/>
              </a:rPr>
              <a:t>Δ</a:t>
            </a:r>
            <a:r>
              <a:rPr lang="en-GB" sz="2400" dirty="0" smtClean="0">
                <a:latin typeface="Arial"/>
              </a:rPr>
              <a:t> w</a:t>
            </a:r>
            <a:endParaRPr lang="en-GB" sz="2400" dirty="0">
              <a:latin typeface="Arial"/>
            </a:endParaRPr>
          </a:p>
        </p:txBody>
      </p:sp>
      <p:sp>
        <p:nvSpPr>
          <p:cNvPr id="5" name="TextBox 4"/>
          <p:cNvSpPr txBox="1"/>
          <p:nvPr/>
        </p:nvSpPr>
        <p:spPr>
          <a:xfrm>
            <a:off x="1820333" y="4275667"/>
            <a:ext cx="8339667" cy="369332"/>
          </a:xfrm>
          <a:prstGeom prst="rect">
            <a:avLst/>
          </a:prstGeom>
          <a:noFill/>
        </p:spPr>
        <p:txBody>
          <a:bodyPr wrap="square" rtlCol="0">
            <a:spAutoFit/>
          </a:bodyPr>
          <a:lstStyle/>
          <a:p>
            <a:r>
              <a:rPr lang="en-GB" dirty="0" smtClean="0"/>
              <a:t>Plasticity index is change of water content that increases CS strength 100x</a:t>
            </a:r>
            <a:endParaRPr lang="en-GB" dirty="0"/>
          </a:p>
        </p:txBody>
      </p:sp>
      <p:sp>
        <p:nvSpPr>
          <p:cNvPr id="7" name="TextBox 6"/>
          <p:cNvSpPr txBox="1"/>
          <p:nvPr/>
        </p:nvSpPr>
        <p:spPr>
          <a:xfrm>
            <a:off x="70545" y="50372"/>
            <a:ext cx="418654" cy="369332"/>
          </a:xfrm>
          <a:prstGeom prst="rect">
            <a:avLst/>
          </a:prstGeom>
          <a:noFill/>
        </p:spPr>
        <p:txBody>
          <a:bodyPr wrap="none" rtlCol="0">
            <a:spAutoFit/>
          </a:bodyPr>
          <a:lstStyle/>
          <a:p>
            <a:r>
              <a:rPr lang="en-GB" dirty="0" smtClean="0"/>
              <a:t>16</a:t>
            </a:r>
            <a:endParaRPr lang="en-GB" dirty="0"/>
          </a:p>
        </p:txBody>
      </p:sp>
    </p:spTree>
    <p:extLst>
      <p:ext uri="{BB962C8B-B14F-4D97-AF65-F5344CB8AC3E}">
        <p14:creationId xmlns:p14="http://schemas.microsoft.com/office/powerpoint/2010/main" val="12293275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87388"/>
            <a:ext cx="7772400" cy="696912"/>
          </a:xfrm>
        </p:spPr>
        <p:txBody>
          <a:bodyPr/>
          <a:lstStyle/>
          <a:p>
            <a:pPr algn="l">
              <a:defRPr/>
            </a:pPr>
            <a:r>
              <a:rPr lang="en-GB" sz="2800" smtClean="0">
                <a:solidFill>
                  <a:srgbClr val="FF0066"/>
                </a:solidFill>
                <a:latin typeface="Arial" charset="0"/>
                <a:cs typeface="+mj-cs"/>
              </a:rPr>
              <a:t>Ductility and continuity in soil mechanics</a:t>
            </a:r>
            <a:endParaRPr lang="en-GB" sz="4000" b="1" smtClean="0">
              <a:latin typeface="Arial" charset="0"/>
              <a:cs typeface="+mj-cs"/>
            </a:endParaRPr>
          </a:p>
        </p:txBody>
      </p:sp>
      <p:sp>
        <p:nvSpPr>
          <p:cNvPr id="17411" name="Rectangle 3"/>
          <p:cNvSpPr>
            <a:spLocks noGrp="1" noChangeArrowheads="1"/>
          </p:cNvSpPr>
          <p:nvPr>
            <p:ph type="body" idx="1"/>
          </p:nvPr>
        </p:nvSpPr>
        <p:spPr>
          <a:xfrm>
            <a:off x="609600" y="1693863"/>
            <a:ext cx="8013700" cy="4462462"/>
          </a:xfrm>
        </p:spPr>
        <p:txBody>
          <a:bodyPr/>
          <a:lstStyle/>
          <a:p>
            <a:pPr>
              <a:defRPr/>
            </a:pPr>
            <a:r>
              <a:rPr lang="en-GB" sz="2800" dirty="0" smtClean="0">
                <a:latin typeface="Arial" charset="0"/>
                <a:cs typeface="+mn-cs"/>
              </a:rPr>
              <a:t>A paste of soil saturated with water is plastic, (from the Greek word </a:t>
            </a:r>
            <a:r>
              <a:rPr lang="en-GB" sz="2800" b="1" dirty="0" smtClean="0">
                <a:solidFill>
                  <a:schemeClr val="accent1"/>
                </a:solidFill>
                <a:latin typeface="Arial" charset="0"/>
                <a:cs typeface="+mn-cs"/>
                <a:sym typeface="Symbol" charset="0"/>
              </a:rPr>
              <a:t></a:t>
            </a:r>
            <a:r>
              <a:rPr lang="en-GB" sz="2800" dirty="0" smtClean="0">
                <a:latin typeface="Arial" charset="0"/>
                <a:cs typeface="+mn-cs"/>
                <a:sym typeface="Symbol" charset="0"/>
              </a:rPr>
              <a:t> </a:t>
            </a:r>
            <a:r>
              <a:rPr lang="en-GB" sz="2800" dirty="0" err="1" smtClean="0">
                <a:latin typeface="Arial" charset="0"/>
                <a:cs typeface="+mn-cs"/>
                <a:sym typeface="Symbol" charset="0"/>
              </a:rPr>
              <a:t>plassein</a:t>
            </a:r>
            <a:r>
              <a:rPr lang="en-GB" sz="2800" dirty="0" smtClean="0">
                <a:latin typeface="Arial" charset="0"/>
                <a:cs typeface="+mn-cs"/>
                <a:sym typeface="Symbol" charset="0"/>
              </a:rPr>
              <a:t> to mould, as in moulding pottery from clay).</a:t>
            </a:r>
            <a:endParaRPr lang="en-GB" sz="2800" dirty="0" smtClean="0">
              <a:latin typeface="Arial" charset="0"/>
              <a:cs typeface="+mn-cs"/>
            </a:endParaRPr>
          </a:p>
          <a:p>
            <a:pPr>
              <a:defRPr/>
            </a:pPr>
            <a:r>
              <a:rPr lang="tr-TR" sz="2800" dirty="0" smtClean="0">
                <a:latin typeface="Arial" charset="0"/>
                <a:cs typeface="+mn-cs"/>
              </a:rPr>
              <a:t>A</a:t>
            </a:r>
            <a:r>
              <a:rPr lang="en-GB" sz="2800" dirty="0" smtClean="0">
                <a:latin typeface="Arial" charset="0"/>
                <a:cs typeface="+mn-cs"/>
              </a:rPr>
              <a:t>n aggregate of separate hard grains</a:t>
            </a:r>
            <a:r>
              <a:rPr lang="en-GB" sz="2800" dirty="0" smtClean="0">
                <a:latin typeface="Arial" charset="0"/>
                <a:cs typeface="+mn-cs"/>
                <a:sym typeface="Symbol" charset="0"/>
              </a:rPr>
              <a:t> </a:t>
            </a:r>
            <a:r>
              <a:rPr lang="tr-TR" sz="2800" dirty="0" smtClean="0">
                <a:latin typeface="Arial" charset="0"/>
                <a:cs typeface="+mn-cs"/>
                <a:sym typeface="Symbol" charset="0"/>
              </a:rPr>
              <a:t>in</a:t>
            </a:r>
            <a:r>
              <a:rPr lang="tr-TR" sz="2800" dirty="0" smtClean="0">
                <a:latin typeface="Arial" charset="0"/>
                <a:cs typeface="+mn-cs"/>
              </a:rPr>
              <a:t> a </a:t>
            </a:r>
            <a:r>
              <a:rPr lang="tr-TR" sz="2800" dirty="0" err="1" smtClean="0">
                <a:latin typeface="Arial" charset="0"/>
                <a:cs typeface="+mn-cs"/>
              </a:rPr>
              <a:t>crıtıcal</a:t>
            </a:r>
            <a:r>
              <a:rPr lang="tr-TR" sz="2800" dirty="0" smtClean="0">
                <a:latin typeface="Arial" charset="0"/>
                <a:cs typeface="+mn-cs"/>
              </a:rPr>
              <a:t> </a:t>
            </a:r>
            <a:r>
              <a:rPr lang="tr-TR" sz="2800" dirty="0" err="1" smtClean="0">
                <a:latin typeface="Arial" charset="0"/>
                <a:cs typeface="+mn-cs"/>
              </a:rPr>
              <a:t>state</a:t>
            </a:r>
            <a:r>
              <a:rPr lang="tr-TR" sz="2800" dirty="0" smtClean="0">
                <a:latin typeface="Arial" charset="0"/>
                <a:cs typeface="+mn-cs"/>
              </a:rPr>
              <a:t> </a:t>
            </a:r>
            <a:r>
              <a:rPr lang="tr-TR" sz="2800" dirty="0" err="1" smtClean="0">
                <a:latin typeface="Arial" charset="0"/>
                <a:cs typeface="+mn-cs"/>
              </a:rPr>
              <a:t>will</a:t>
            </a:r>
            <a:r>
              <a:rPr lang="tr-TR" sz="2800" dirty="0" smtClean="0">
                <a:latin typeface="Arial" charset="0"/>
                <a:cs typeface="+mn-cs"/>
              </a:rPr>
              <a:t> </a:t>
            </a:r>
            <a:r>
              <a:rPr lang="tr-TR" sz="2800" dirty="0" err="1" smtClean="0">
                <a:latin typeface="Arial" charset="0"/>
                <a:cs typeface="+mn-cs"/>
              </a:rPr>
              <a:t>behave</a:t>
            </a:r>
            <a:r>
              <a:rPr lang="tr-TR" sz="2800" dirty="0" smtClean="0">
                <a:latin typeface="Arial" charset="0"/>
                <a:cs typeface="+mn-cs"/>
              </a:rPr>
              <a:t> as a </a:t>
            </a:r>
            <a:r>
              <a:rPr lang="tr-TR" sz="2800" dirty="0" err="1" smtClean="0">
                <a:latin typeface="Arial" charset="0"/>
                <a:cs typeface="+mn-cs"/>
              </a:rPr>
              <a:t>duc</a:t>
            </a:r>
            <a:r>
              <a:rPr lang="en-GB" sz="2800" dirty="0" smtClean="0">
                <a:latin typeface="Arial" charset="0"/>
                <a:cs typeface="+mn-cs"/>
              </a:rPr>
              <a:t>tile plastic continuous material</a:t>
            </a:r>
            <a:r>
              <a:rPr lang="tr-TR" sz="2800" dirty="0" smtClean="0">
                <a:latin typeface="Arial" charset="0"/>
                <a:cs typeface="+mn-cs"/>
              </a:rPr>
              <a:t>.</a:t>
            </a:r>
            <a:endParaRPr lang="en-GB" sz="2800" dirty="0" smtClean="0">
              <a:latin typeface="Arial" charset="0"/>
              <a:cs typeface="+mn-cs"/>
              <a:sym typeface="Symbol" charset="0"/>
            </a:endParaRPr>
          </a:p>
          <a:p>
            <a:pPr>
              <a:defRPr/>
            </a:pPr>
            <a:r>
              <a:rPr lang="en-GB" sz="2800" dirty="0" smtClean="0">
                <a:latin typeface="Arial" charset="0"/>
                <a:cs typeface="+mn-cs"/>
              </a:rPr>
              <a:t>Plastic design </a:t>
            </a:r>
            <a:r>
              <a:rPr lang="tr-TR" sz="2800" dirty="0" err="1" smtClean="0">
                <a:latin typeface="Arial" charset="0"/>
                <a:cs typeface="+mn-cs"/>
              </a:rPr>
              <a:t>leads</a:t>
            </a:r>
            <a:r>
              <a:rPr lang="tr-TR" sz="2800" dirty="0" smtClean="0">
                <a:latin typeface="Arial" charset="0"/>
                <a:cs typeface="+mn-cs"/>
              </a:rPr>
              <a:t> us </a:t>
            </a:r>
            <a:r>
              <a:rPr lang="tr-TR" sz="2800" dirty="0" err="1" smtClean="0">
                <a:latin typeface="Arial" charset="0"/>
                <a:cs typeface="+mn-cs"/>
              </a:rPr>
              <a:t>to</a:t>
            </a:r>
            <a:r>
              <a:rPr lang="tr-TR" sz="2800" dirty="0" smtClean="0">
                <a:latin typeface="Arial" charset="0"/>
                <a:cs typeface="+mn-cs"/>
              </a:rPr>
              <a:t> </a:t>
            </a:r>
            <a:r>
              <a:rPr lang="en-GB" sz="2800" dirty="0" smtClean="0">
                <a:latin typeface="Arial" charset="0"/>
                <a:cs typeface="+mn-cs"/>
                <a:sym typeface="Symbol" charset="0"/>
              </a:rPr>
              <a:t>select construction materials and methods; soil, </a:t>
            </a:r>
            <a:r>
              <a:rPr lang="en-GB" sz="2800" dirty="0">
                <a:latin typeface="Arial" charset="0"/>
                <a:sym typeface="Symbol" charset="0"/>
              </a:rPr>
              <a:t>if over compacted to high peak </a:t>
            </a:r>
            <a:r>
              <a:rPr lang="en-GB" sz="2800" dirty="0" smtClean="0">
                <a:latin typeface="Arial" charset="0"/>
                <a:sym typeface="Symbol" charset="0"/>
              </a:rPr>
              <a:t>strength, </a:t>
            </a:r>
            <a:r>
              <a:rPr lang="en-GB" sz="2800" dirty="0">
                <a:latin typeface="Arial" charset="0"/>
                <a:sym typeface="Symbol" charset="0"/>
              </a:rPr>
              <a:t>is </a:t>
            </a:r>
            <a:r>
              <a:rPr lang="en-GB" sz="2800" dirty="0" smtClean="0">
                <a:latin typeface="Arial" charset="0"/>
                <a:cs typeface="+mn-cs"/>
                <a:sym typeface="Symbol" charset="0"/>
              </a:rPr>
              <a:t>not plastic and ductile</a:t>
            </a:r>
          </a:p>
        </p:txBody>
      </p:sp>
      <p:sp>
        <p:nvSpPr>
          <p:cNvPr id="2" name="TextBox 1"/>
          <p:cNvSpPr txBox="1"/>
          <p:nvPr/>
        </p:nvSpPr>
        <p:spPr>
          <a:xfrm>
            <a:off x="50388" y="40313"/>
            <a:ext cx="418654" cy="369332"/>
          </a:xfrm>
          <a:prstGeom prst="rect">
            <a:avLst/>
          </a:prstGeom>
          <a:noFill/>
        </p:spPr>
        <p:txBody>
          <a:bodyPr wrap="none" rtlCol="0">
            <a:spAutoFit/>
          </a:bodyPr>
          <a:lstStyle/>
          <a:p>
            <a:r>
              <a:rPr lang="en-GB" dirty="0" smtClean="0"/>
              <a:t>17</a:t>
            </a:r>
            <a:endParaRPr lang="en-GB" dirty="0"/>
          </a:p>
        </p:txBody>
      </p:sp>
    </p:spTree>
    <p:extLst>
      <p:ext uri="{BB962C8B-B14F-4D97-AF65-F5344CB8AC3E}">
        <p14:creationId xmlns:p14="http://schemas.microsoft.com/office/powerpoint/2010/main" val="15245000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7772400" cy="771525"/>
          </a:xfrm>
        </p:spPr>
        <p:txBody>
          <a:bodyPr/>
          <a:lstStyle/>
          <a:p>
            <a:pPr algn="l">
              <a:defRPr/>
            </a:pPr>
            <a:r>
              <a:rPr lang="en-GB" sz="2800" smtClean="0">
                <a:solidFill>
                  <a:srgbClr val="FF0066"/>
                </a:solidFill>
                <a:latin typeface="Arial" charset="0"/>
                <a:cs typeface="+mj-cs"/>
              </a:rPr>
              <a:t>Strains by the associated plastic flow rule</a:t>
            </a:r>
            <a:endParaRPr lang="en-GB" sz="2800" smtClean="0">
              <a:latin typeface="Arial" charset="0"/>
              <a:cs typeface="+mj-cs"/>
            </a:endParaRPr>
          </a:p>
        </p:txBody>
      </p:sp>
      <p:sp>
        <p:nvSpPr>
          <p:cNvPr id="24578" name="Line 3"/>
          <p:cNvSpPr>
            <a:spLocks noChangeShapeType="1"/>
          </p:cNvSpPr>
          <p:nvPr/>
        </p:nvSpPr>
        <p:spPr bwMode="auto">
          <a:xfrm flipH="1">
            <a:off x="5238750" y="2209800"/>
            <a:ext cx="1588" cy="1914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9" name="Line 4"/>
          <p:cNvSpPr>
            <a:spLocks noChangeShapeType="1"/>
          </p:cNvSpPr>
          <p:nvPr/>
        </p:nvSpPr>
        <p:spPr bwMode="auto">
          <a:xfrm>
            <a:off x="5243513" y="4240213"/>
            <a:ext cx="31988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0" name="Arc 5"/>
          <p:cNvSpPr>
            <a:spLocks/>
          </p:cNvSpPr>
          <p:nvPr/>
        </p:nvSpPr>
        <p:spPr bwMode="auto">
          <a:xfrm>
            <a:off x="6248400" y="2373313"/>
            <a:ext cx="2020888" cy="14351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1" name="Line 6"/>
          <p:cNvSpPr>
            <a:spLocks noChangeShapeType="1"/>
          </p:cNvSpPr>
          <p:nvPr/>
        </p:nvSpPr>
        <p:spPr bwMode="auto">
          <a:xfrm flipV="1">
            <a:off x="5243513" y="2865438"/>
            <a:ext cx="2525712" cy="1276350"/>
          </a:xfrm>
          <a:prstGeom prst="line">
            <a:avLst/>
          </a:prstGeom>
          <a:noFill/>
          <a:ln w="381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7"/>
          <p:cNvSpPr>
            <a:spLocks noChangeShapeType="1"/>
          </p:cNvSpPr>
          <p:nvPr/>
        </p:nvSpPr>
        <p:spPr bwMode="auto">
          <a:xfrm flipV="1">
            <a:off x="7769225" y="2274888"/>
            <a:ext cx="0" cy="638175"/>
          </a:xfrm>
          <a:prstGeom prst="line">
            <a:avLst/>
          </a:prstGeom>
          <a:noFill/>
          <a:ln w="9525">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8"/>
          <p:cNvSpPr>
            <a:spLocks noChangeShapeType="1"/>
          </p:cNvSpPr>
          <p:nvPr/>
        </p:nvSpPr>
        <p:spPr bwMode="auto">
          <a:xfrm>
            <a:off x="7769225" y="2930525"/>
            <a:ext cx="1177925" cy="0"/>
          </a:xfrm>
          <a:prstGeom prst="line">
            <a:avLst/>
          </a:prstGeom>
          <a:noFill/>
          <a:ln w="9525">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9"/>
          <p:cNvSpPr>
            <a:spLocks noChangeShapeType="1"/>
          </p:cNvSpPr>
          <p:nvPr/>
        </p:nvSpPr>
        <p:spPr bwMode="auto">
          <a:xfrm flipV="1">
            <a:off x="7769225" y="2435225"/>
            <a:ext cx="1009650" cy="477838"/>
          </a:xfrm>
          <a:prstGeom prst="line">
            <a:avLst/>
          </a:prstGeom>
          <a:noFill/>
          <a:ln w="9525">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Line 10"/>
          <p:cNvSpPr>
            <a:spLocks noChangeShapeType="1"/>
          </p:cNvSpPr>
          <p:nvPr/>
        </p:nvSpPr>
        <p:spPr bwMode="auto">
          <a:xfrm flipV="1">
            <a:off x="7769225" y="1779588"/>
            <a:ext cx="1009650" cy="1117600"/>
          </a:xfrm>
          <a:prstGeom prst="line">
            <a:avLst/>
          </a:prstGeom>
          <a:noFill/>
          <a:ln w="38100">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Text Box 11"/>
          <p:cNvSpPr txBox="1">
            <a:spLocks noChangeArrowheads="1"/>
          </p:cNvSpPr>
          <p:nvPr/>
        </p:nvSpPr>
        <p:spPr bwMode="auto">
          <a:xfrm>
            <a:off x="685800" y="4114800"/>
            <a:ext cx="82296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defRPr/>
            </a:pPr>
            <a:r>
              <a:rPr lang="en-GB" sz="2800" dirty="0">
                <a:latin typeface="Arial" charset="0"/>
                <a:cs typeface="+mn-cs"/>
                <a:sym typeface="Symbol" charset="0"/>
              </a:rPr>
              <a:t>For stability the product </a:t>
            </a:r>
          </a:p>
          <a:p>
            <a:pPr>
              <a:defRPr/>
            </a:pPr>
            <a:r>
              <a:rPr lang="en-GB" sz="2800" dirty="0">
                <a:latin typeface="Arial" charset="0"/>
                <a:cs typeface="+mn-cs"/>
                <a:sym typeface="Symbol" charset="0"/>
              </a:rPr>
              <a:t>of any stress increment vector </a:t>
            </a:r>
            <a:r>
              <a:rPr lang="en-GB" sz="2800" dirty="0">
                <a:solidFill>
                  <a:srgbClr val="990033"/>
                </a:solidFill>
                <a:latin typeface="Arial" charset="0"/>
                <a:cs typeface="+mn-cs"/>
                <a:sym typeface="Symbol" charset="0"/>
              </a:rPr>
              <a:t>(</a:t>
            </a:r>
            <a:r>
              <a:rPr lang="en-GB" sz="2800" baseline="-25000" dirty="0">
                <a:solidFill>
                  <a:srgbClr val="990033"/>
                </a:solidFill>
                <a:latin typeface="Arial" charset="0"/>
                <a:cs typeface="+mn-cs"/>
                <a:sym typeface="Symbol" charset="0"/>
              </a:rPr>
              <a:t>i</a:t>
            </a:r>
            <a:r>
              <a:rPr lang="en-GB" sz="2800" dirty="0">
                <a:solidFill>
                  <a:srgbClr val="990033"/>
                </a:solidFill>
                <a:latin typeface="Arial" charset="0"/>
                <a:cs typeface="+mn-cs"/>
                <a:sym typeface="Symbol" charset="0"/>
              </a:rPr>
              <a:t> </a:t>
            </a:r>
            <a:r>
              <a:rPr lang="en-GB" sz="2800" baseline="-25000" dirty="0">
                <a:solidFill>
                  <a:srgbClr val="990033"/>
                </a:solidFill>
                <a:latin typeface="Arial" charset="0"/>
                <a:cs typeface="+mn-cs"/>
                <a:sym typeface="Symbol" charset="0"/>
              </a:rPr>
              <a:t>j</a:t>
            </a:r>
            <a:r>
              <a:rPr lang="en-GB" sz="2800" dirty="0">
                <a:solidFill>
                  <a:srgbClr val="990033"/>
                </a:solidFill>
                <a:latin typeface="Arial" charset="0"/>
                <a:cs typeface="+mn-cs"/>
                <a:sym typeface="Symbol" charset="0"/>
              </a:rPr>
              <a:t>)</a:t>
            </a:r>
            <a:r>
              <a:rPr lang="en-GB" sz="2800" dirty="0">
                <a:latin typeface="Arial" charset="0"/>
                <a:cs typeface="+mn-cs"/>
                <a:sym typeface="Symbol" charset="0"/>
              </a:rPr>
              <a:t> and the </a:t>
            </a:r>
            <a:r>
              <a:rPr lang="en-GB" sz="2800" dirty="0">
                <a:latin typeface="Arial" charset="0"/>
                <a:cs typeface="+mn-cs"/>
              </a:rPr>
              <a:t>plastic strain rate flow vector</a:t>
            </a:r>
            <a:r>
              <a:rPr lang="en-GB" sz="2800" dirty="0">
                <a:latin typeface="Arial" charset="0"/>
                <a:cs typeface="+mn-cs"/>
                <a:sym typeface="Symbol" charset="0"/>
              </a:rPr>
              <a:t> may not be negative; </a:t>
            </a:r>
            <a:r>
              <a:rPr lang="en-GB" sz="2800" dirty="0">
                <a:solidFill>
                  <a:srgbClr val="990033"/>
                </a:solidFill>
                <a:latin typeface="Arial" charset="0"/>
                <a:cs typeface="+mn-cs"/>
                <a:sym typeface="Symbol" charset="0"/>
              </a:rPr>
              <a:t></a:t>
            </a:r>
            <a:r>
              <a:rPr lang="en-GB" sz="2800" baseline="-25000" dirty="0">
                <a:solidFill>
                  <a:srgbClr val="990033"/>
                </a:solidFill>
                <a:latin typeface="Arial" charset="0"/>
                <a:cs typeface="+mn-cs"/>
                <a:sym typeface="Symbol" charset="0"/>
              </a:rPr>
              <a:t>i</a:t>
            </a:r>
            <a:r>
              <a:rPr lang="en-GB" sz="2800" baseline="-25000" dirty="0">
                <a:latin typeface="Arial" charset="0"/>
                <a:cs typeface="+mn-cs"/>
                <a:sym typeface="Symbol" charset="0"/>
              </a:rPr>
              <a:t> </a:t>
            </a:r>
            <a:r>
              <a:rPr lang="en-GB" sz="2800" dirty="0">
                <a:solidFill>
                  <a:schemeClr val="accent2"/>
                </a:solidFill>
                <a:latin typeface="Arial" charset="0"/>
                <a:cs typeface="+mn-cs"/>
                <a:sym typeface="Symbol" charset="0"/>
              </a:rPr>
              <a:t></a:t>
            </a:r>
            <a:r>
              <a:rPr lang="en-GB" sz="2800" baseline="-25000" dirty="0">
                <a:solidFill>
                  <a:schemeClr val="accent2"/>
                </a:solidFill>
                <a:latin typeface="Arial" charset="0"/>
                <a:cs typeface="+mn-cs"/>
                <a:sym typeface="Symbol" charset="0"/>
              </a:rPr>
              <a:t>i</a:t>
            </a:r>
            <a:r>
              <a:rPr lang="en-GB" sz="2800" baseline="30000" dirty="0">
                <a:solidFill>
                  <a:schemeClr val="accent2"/>
                </a:solidFill>
                <a:latin typeface="Arial" charset="0"/>
                <a:cs typeface="+mn-cs"/>
                <a:sym typeface="Symbol" charset="0"/>
              </a:rPr>
              <a:t>p</a:t>
            </a:r>
            <a:r>
              <a:rPr lang="en-GB" sz="2800" dirty="0">
                <a:latin typeface="Arial" charset="0"/>
                <a:cs typeface="+mn-cs"/>
                <a:sym typeface="Symbol" charset="0"/>
              </a:rPr>
              <a:t> + </a:t>
            </a:r>
            <a:r>
              <a:rPr lang="en-GB" sz="2800" dirty="0">
                <a:solidFill>
                  <a:srgbClr val="990033"/>
                </a:solidFill>
                <a:latin typeface="Arial" charset="0"/>
                <a:cs typeface="+mn-cs"/>
                <a:sym typeface="Symbol" charset="0"/>
              </a:rPr>
              <a:t></a:t>
            </a:r>
            <a:r>
              <a:rPr lang="en-GB" sz="2800" baseline="-25000" dirty="0">
                <a:solidFill>
                  <a:srgbClr val="990033"/>
                </a:solidFill>
                <a:latin typeface="Arial" charset="0"/>
                <a:cs typeface="+mn-cs"/>
                <a:sym typeface="Symbol" charset="0"/>
              </a:rPr>
              <a:t>j</a:t>
            </a:r>
            <a:r>
              <a:rPr lang="en-GB" sz="2800" baseline="-25000" dirty="0">
                <a:latin typeface="Arial" charset="0"/>
                <a:cs typeface="+mn-cs"/>
                <a:sym typeface="Symbol" charset="0"/>
              </a:rPr>
              <a:t> </a:t>
            </a:r>
            <a:r>
              <a:rPr lang="en-GB" sz="2800" dirty="0">
                <a:solidFill>
                  <a:schemeClr val="accent2"/>
                </a:solidFill>
                <a:latin typeface="Arial" charset="0"/>
                <a:cs typeface="+mn-cs"/>
                <a:sym typeface="Symbol" charset="0"/>
              </a:rPr>
              <a:t></a:t>
            </a:r>
            <a:r>
              <a:rPr lang="en-GB" sz="2800" baseline="-25000" dirty="0">
                <a:solidFill>
                  <a:schemeClr val="accent2"/>
                </a:solidFill>
                <a:latin typeface="Arial" charset="0"/>
                <a:cs typeface="+mn-cs"/>
                <a:sym typeface="Symbol" charset="0"/>
              </a:rPr>
              <a:t>j</a:t>
            </a:r>
            <a:r>
              <a:rPr lang="en-GB" sz="2800" baseline="30000" dirty="0">
                <a:solidFill>
                  <a:schemeClr val="accent2"/>
                </a:solidFill>
                <a:latin typeface="Arial" charset="0"/>
                <a:cs typeface="+mn-cs"/>
                <a:sym typeface="Symbol" charset="0"/>
              </a:rPr>
              <a:t>p</a:t>
            </a:r>
            <a:r>
              <a:rPr lang="en-GB" sz="2800" baseline="-25000" dirty="0">
                <a:latin typeface="Arial" charset="0"/>
                <a:cs typeface="+mn-cs"/>
                <a:sym typeface="Symbol" charset="0"/>
              </a:rPr>
              <a:t> </a:t>
            </a:r>
            <a:r>
              <a:rPr lang="en-GB" sz="2800" dirty="0">
                <a:latin typeface="Arial" charset="0"/>
                <a:cs typeface="+mn-cs"/>
                <a:sym typeface="Symbol" charset="0"/>
              </a:rPr>
              <a:t>&gt; 0. </a:t>
            </a:r>
          </a:p>
        </p:txBody>
      </p:sp>
      <p:sp>
        <p:nvSpPr>
          <p:cNvPr id="18444" name="Text Box 12"/>
          <p:cNvSpPr txBox="1">
            <a:spLocks noChangeArrowheads="1"/>
          </p:cNvSpPr>
          <p:nvPr/>
        </p:nvSpPr>
        <p:spPr bwMode="auto">
          <a:xfrm>
            <a:off x="1054100" y="2173288"/>
            <a:ext cx="23987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endParaRPr lang="en-GB" sz="2800">
              <a:solidFill>
                <a:srgbClr val="990033"/>
              </a:solidFill>
              <a:latin typeface="Arial" charset="0"/>
              <a:cs typeface="+mn-cs"/>
            </a:endParaRPr>
          </a:p>
        </p:txBody>
      </p:sp>
      <p:sp>
        <p:nvSpPr>
          <p:cNvPr id="18445" name="Text Box 13"/>
          <p:cNvSpPr txBox="1">
            <a:spLocks noChangeArrowheads="1"/>
          </p:cNvSpPr>
          <p:nvPr/>
        </p:nvSpPr>
        <p:spPr bwMode="auto">
          <a:xfrm>
            <a:off x="685800" y="1585913"/>
            <a:ext cx="4070350"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defRPr/>
            </a:pPr>
            <a:r>
              <a:rPr lang="en-GB" sz="2800" dirty="0">
                <a:latin typeface="Arial" charset="0"/>
                <a:cs typeface="+mn-cs"/>
              </a:rPr>
              <a:t>In plastic flow, as a body yields under combined stresses </a:t>
            </a:r>
            <a:r>
              <a:rPr lang="en-GB" sz="2800" dirty="0">
                <a:solidFill>
                  <a:srgbClr val="990033"/>
                </a:solidFill>
                <a:latin typeface="Arial" charset="0"/>
                <a:cs typeface="+mn-cs"/>
                <a:sym typeface="Symbol" charset="0"/>
              </a:rPr>
              <a:t></a:t>
            </a:r>
            <a:r>
              <a:rPr lang="en-GB" sz="2800" baseline="-25000" dirty="0">
                <a:solidFill>
                  <a:srgbClr val="990033"/>
                </a:solidFill>
                <a:latin typeface="Arial" charset="0"/>
                <a:cs typeface="+mn-cs"/>
                <a:sym typeface="Symbol" charset="0"/>
              </a:rPr>
              <a:t>i </a:t>
            </a:r>
            <a:r>
              <a:rPr lang="en-GB" sz="2800" dirty="0">
                <a:solidFill>
                  <a:srgbClr val="990033"/>
                </a:solidFill>
                <a:latin typeface="Arial" charset="0"/>
                <a:cs typeface="+mn-cs"/>
                <a:sym typeface="Symbol" charset="0"/>
              </a:rPr>
              <a:t></a:t>
            </a:r>
            <a:r>
              <a:rPr lang="en-GB" sz="2800" baseline="-25000" dirty="0">
                <a:solidFill>
                  <a:srgbClr val="990033"/>
                </a:solidFill>
                <a:latin typeface="Arial" charset="0"/>
                <a:cs typeface="+mn-cs"/>
                <a:sym typeface="Symbol" charset="0"/>
              </a:rPr>
              <a:t>j</a:t>
            </a:r>
            <a:r>
              <a:rPr lang="en-GB" sz="2800" dirty="0">
                <a:latin typeface="Arial" charset="0"/>
                <a:cs typeface="+mn-cs"/>
                <a:sym typeface="Symbol" charset="0"/>
              </a:rPr>
              <a:t> with </a:t>
            </a:r>
            <a:r>
              <a:rPr lang="en-GB" sz="2800" dirty="0">
                <a:latin typeface="Arial" charset="0"/>
                <a:cs typeface="+mn-cs"/>
              </a:rPr>
              <a:t>strain increments </a:t>
            </a:r>
            <a:r>
              <a:rPr lang="en-GB" sz="2800" dirty="0">
                <a:solidFill>
                  <a:schemeClr val="accent2"/>
                </a:solidFill>
                <a:latin typeface="Arial" charset="0"/>
                <a:cs typeface="+mn-cs"/>
                <a:sym typeface="Symbol" charset="0"/>
              </a:rPr>
              <a:t></a:t>
            </a:r>
            <a:r>
              <a:rPr lang="en-GB" sz="2800" baseline="-25000" dirty="0">
                <a:solidFill>
                  <a:schemeClr val="accent2"/>
                </a:solidFill>
                <a:latin typeface="Arial" charset="0"/>
                <a:cs typeface="+mn-cs"/>
                <a:sym typeface="Symbol" charset="0"/>
              </a:rPr>
              <a:t>i</a:t>
            </a:r>
            <a:r>
              <a:rPr lang="en-GB" sz="2800" baseline="30000" dirty="0">
                <a:solidFill>
                  <a:schemeClr val="accent2"/>
                </a:solidFill>
                <a:latin typeface="Arial" charset="0"/>
                <a:cs typeface="+mn-cs"/>
                <a:sym typeface="Symbol" charset="0"/>
              </a:rPr>
              <a:t>p</a:t>
            </a:r>
            <a:r>
              <a:rPr lang="en-GB" sz="2800" dirty="0">
                <a:solidFill>
                  <a:schemeClr val="accent2"/>
                </a:solidFill>
                <a:latin typeface="Arial" charset="0"/>
                <a:cs typeface="+mn-cs"/>
                <a:sym typeface="Symbol" charset="0"/>
              </a:rPr>
              <a:t> </a:t>
            </a:r>
            <a:r>
              <a:rPr lang="en-GB" sz="2800" baseline="-25000" dirty="0">
                <a:solidFill>
                  <a:schemeClr val="accent2"/>
                </a:solidFill>
                <a:latin typeface="Arial" charset="0"/>
                <a:cs typeface="+mn-cs"/>
                <a:sym typeface="Symbol" charset="0"/>
              </a:rPr>
              <a:t>j</a:t>
            </a:r>
            <a:r>
              <a:rPr lang="en-GB" sz="2800" baseline="30000" dirty="0">
                <a:solidFill>
                  <a:schemeClr val="accent2"/>
                </a:solidFill>
                <a:latin typeface="Arial" charset="0"/>
                <a:cs typeface="+mn-cs"/>
                <a:sym typeface="Symbol" charset="0"/>
              </a:rPr>
              <a:t>p</a:t>
            </a:r>
            <a:r>
              <a:rPr lang="en-GB" sz="2800" dirty="0">
                <a:latin typeface="Arial" charset="0"/>
                <a:cs typeface="+mn-cs"/>
                <a:sym typeface="Symbol" charset="0"/>
              </a:rPr>
              <a:t>, the </a:t>
            </a:r>
            <a:r>
              <a:rPr lang="en-GB" sz="2800" dirty="0">
                <a:latin typeface="Arial" charset="0"/>
                <a:cs typeface="+mn-cs"/>
              </a:rPr>
              <a:t>flow vector</a:t>
            </a:r>
            <a:r>
              <a:rPr lang="en-GB" sz="2800" dirty="0">
                <a:latin typeface="Arial" charset="0"/>
                <a:cs typeface="+mn-cs"/>
                <a:sym typeface="Symbol" charset="0"/>
              </a:rPr>
              <a:t> is normal to the yield locus at </a:t>
            </a:r>
            <a:r>
              <a:rPr lang="en-GB" sz="2800" dirty="0">
                <a:solidFill>
                  <a:srgbClr val="990033"/>
                </a:solidFill>
                <a:latin typeface="Arial" charset="0"/>
                <a:cs typeface="+mn-cs"/>
                <a:sym typeface="Symbol" charset="0"/>
              </a:rPr>
              <a:t>(</a:t>
            </a:r>
            <a:r>
              <a:rPr lang="en-GB" sz="2800" baseline="-25000" dirty="0">
                <a:solidFill>
                  <a:srgbClr val="990033"/>
                </a:solidFill>
                <a:latin typeface="Arial" charset="0"/>
                <a:cs typeface="+mn-cs"/>
                <a:sym typeface="Symbol" charset="0"/>
              </a:rPr>
              <a:t>i</a:t>
            </a:r>
            <a:r>
              <a:rPr lang="en-GB" sz="2800" dirty="0">
                <a:solidFill>
                  <a:srgbClr val="990033"/>
                </a:solidFill>
                <a:latin typeface="Arial" charset="0"/>
                <a:cs typeface="+mn-cs"/>
                <a:sym typeface="Symbol" charset="0"/>
              </a:rPr>
              <a:t> </a:t>
            </a:r>
            <a:r>
              <a:rPr lang="en-GB" sz="2800" baseline="-25000" dirty="0">
                <a:solidFill>
                  <a:srgbClr val="990033"/>
                </a:solidFill>
                <a:latin typeface="Arial" charset="0"/>
                <a:cs typeface="+mn-cs"/>
                <a:sym typeface="Symbol" charset="0"/>
              </a:rPr>
              <a:t>j</a:t>
            </a:r>
            <a:r>
              <a:rPr lang="en-GB" sz="2800" dirty="0">
                <a:solidFill>
                  <a:srgbClr val="990033"/>
                </a:solidFill>
                <a:latin typeface="Arial" charset="0"/>
                <a:cs typeface="+mn-cs"/>
                <a:sym typeface="Symbol" charset="0"/>
              </a:rPr>
              <a:t>)</a:t>
            </a:r>
            <a:r>
              <a:rPr lang="en-GB" sz="2800" dirty="0">
                <a:latin typeface="Arial" charset="0"/>
                <a:cs typeface="+mn-cs"/>
                <a:sym typeface="Symbol" charset="0"/>
              </a:rPr>
              <a:t>. </a:t>
            </a:r>
          </a:p>
        </p:txBody>
      </p:sp>
      <p:sp>
        <p:nvSpPr>
          <p:cNvPr id="18446" name="Text Box 14"/>
          <p:cNvSpPr txBox="1">
            <a:spLocks noChangeArrowheads="1"/>
          </p:cNvSpPr>
          <p:nvPr/>
        </p:nvSpPr>
        <p:spPr bwMode="auto">
          <a:xfrm>
            <a:off x="4749800" y="1477963"/>
            <a:ext cx="4167188" cy="308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en-GB" sz="2800" dirty="0">
                <a:latin typeface="Arial" charset="0"/>
                <a:cs typeface="+mn-cs"/>
                <a:sym typeface="Symbol" charset="0"/>
              </a:rPr>
              <a:t>                           </a:t>
            </a:r>
            <a:r>
              <a:rPr lang="en-GB" sz="2800" dirty="0">
                <a:solidFill>
                  <a:schemeClr val="accent2"/>
                </a:solidFill>
                <a:latin typeface="Arial" charset="0"/>
                <a:cs typeface="+mn-cs"/>
                <a:sym typeface="Symbol" charset="0"/>
              </a:rPr>
              <a:t></a:t>
            </a:r>
            <a:r>
              <a:rPr lang="en-GB" sz="2800" baseline="-25000" dirty="0">
                <a:solidFill>
                  <a:schemeClr val="accent2"/>
                </a:solidFill>
                <a:latin typeface="Arial" charset="0"/>
                <a:cs typeface="+mn-cs"/>
                <a:sym typeface="Symbol" charset="0"/>
              </a:rPr>
              <a:t>i</a:t>
            </a:r>
            <a:r>
              <a:rPr lang="en-GB" sz="2800" baseline="30000" dirty="0">
                <a:solidFill>
                  <a:schemeClr val="accent2"/>
                </a:solidFill>
                <a:latin typeface="Arial" charset="0"/>
                <a:cs typeface="+mn-cs"/>
                <a:sym typeface="Symbol" charset="0"/>
              </a:rPr>
              <a:t>p</a:t>
            </a:r>
            <a:r>
              <a:rPr lang="en-GB" sz="2800" dirty="0">
                <a:solidFill>
                  <a:schemeClr val="accent2"/>
                </a:solidFill>
                <a:latin typeface="Arial" charset="0"/>
                <a:cs typeface="+mn-cs"/>
                <a:sym typeface="Symbol" charset="0"/>
              </a:rPr>
              <a:t> </a:t>
            </a:r>
            <a:r>
              <a:rPr lang="en-GB" sz="2800" baseline="-25000" dirty="0">
                <a:solidFill>
                  <a:schemeClr val="accent2"/>
                </a:solidFill>
                <a:latin typeface="Arial" charset="0"/>
                <a:cs typeface="+mn-cs"/>
                <a:sym typeface="Symbol" charset="0"/>
              </a:rPr>
              <a:t>j</a:t>
            </a:r>
            <a:r>
              <a:rPr lang="en-GB" sz="2800" baseline="30000" dirty="0">
                <a:solidFill>
                  <a:schemeClr val="accent2"/>
                </a:solidFill>
                <a:latin typeface="Arial" charset="0"/>
                <a:cs typeface="+mn-cs"/>
                <a:sym typeface="Symbol" charset="0"/>
              </a:rPr>
              <a:t>p</a:t>
            </a:r>
            <a:endParaRPr lang="en-GB" sz="2800" dirty="0">
              <a:latin typeface="Arial" charset="0"/>
              <a:cs typeface="+mn-cs"/>
              <a:sym typeface="Symbol" charset="0"/>
            </a:endParaRPr>
          </a:p>
          <a:p>
            <a:pPr>
              <a:spcBef>
                <a:spcPct val="50000"/>
              </a:spcBef>
              <a:defRPr/>
            </a:pPr>
            <a:r>
              <a:rPr lang="en-GB" sz="2800" dirty="0">
                <a:latin typeface="Arial" charset="0"/>
                <a:cs typeface="+mn-cs"/>
                <a:sym typeface="Symbol" charset="0"/>
              </a:rPr>
              <a:t>     </a:t>
            </a:r>
            <a:r>
              <a:rPr lang="en-GB" sz="2800" baseline="-25000" dirty="0">
                <a:latin typeface="Arial" charset="0"/>
                <a:cs typeface="+mn-cs"/>
                <a:sym typeface="Symbol" charset="0"/>
              </a:rPr>
              <a:t>i</a:t>
            </a:r>
            <a:endParaRPr lang="en-GB" sz="2800" dirty="0">
              <a:latin typeface="Arial" charset="0"/>
              <a:cs typeface="+mn-cs"/>
              <a:sym typeface="Symbol" charset="0"/>
            </a:endParaRPr>
          </a:p>
          <a:p>
            <a:pPr>
              <a:spcBef>
                <a:spcPct val="50000"/>
              </a:spcBef>
              <a:defRPr/>
            </a:pPr>
            <a:r>
              <a:rPr lang="en-GB" sz="2800" dirty="0">
                <a:latin typeface="Arial" charset="0"/>
                <a:cs typeface="+mn-cs"/>
                <a:sym typeface="Symbol" charset="0"/>
              </a:rPr>
              <a:t>                             </a:t>
            </a:r>
            <a:r>
              <a:rPr lang="en-GB" sz="2800" dirty="0">
                <a:solidFill>
                  <a:srgbClr val="990033"/>
                </a:solidFill>
                <a:latin typeface="Arial" charset="0"/>
                <a:cs typeface="+mn-cs"/>
                <a:sym typeface="Symbol" charset="0"/>
              </a:rPr>
              <a:t></a:t>
            </a:r>
            <a:r>
              <a:rPr lang="en-GB" sz="2800" baseline="-25000" dirty="0">
                <a:solidFill>
                  <a:srgbClr val="990033"/>
                </a:solidFill>
                <a:latin typeface="Arial" charset="0"/>
                <a:cs typeface="+mn-cs"/>
                <a:sym typeface="Symbol" charset="0"/>
              </a:rPr>
              <a:t>i</a:t>
            </a:r>
            <a:r>
              <a:rPr lang="en-GB" sz="2800" dirty="0">
                <a:solidFill>
                  <a:srgbClr val="990033"/>
                </a:solidFill>
                <a:latin typeface="Arial" charset="0"/>
                <a:cs typeface="+mn-cs"/>
                <a:sym typeface="Symbol" charset="0"/>
              </a:rPr>
              <a:t> </a:t>
            </a:r>
            <a:r>
              <a:rPr lang="en-GB" sz="2800" baseline="-25000" dirty="0">
                <a:solidFill>
                  <a:srgbClr val="990033"/>
                </a:solidFill>
                <a:latin typeface="Arial" charset="0"/>
                <a:cs typeface="+mn-cs"/>
                <a:sym typeface="Symbol" charset="0"/>
              </a:rPr>
              <a:t>j</a:t>
            </a:r>
            <a:endParaRPr lang="en-GB" sz="2800" dirty="0">
              <a:latin typeface="Arial" charset="0"/>
              <a:cs typeface="+mn-cs"/>
              <a:sym typeface="Symbol" charset="0"/>
            </a:endParaRPr>
          </a:p>
          <a:p>
            <a:pPr>
              <a:spcBef>
                <a:spcPct val="50000"/>
              </a:spcBef>
              <a:defRPr/>
            </a:pPr>
            <a:r>
              <a:rPr lang="en-GB" sz="2800" dirty="0">
                <a:latin typeface="Arial" charset="0"/>
                <a:cs typeface="+mn-cs"/>
                <a:sym typeface="Symbol" charset="0"/>
              </a:rPr>
              <a:t>                </a:t>
            </a:r>
            <a:r>
              <a:rPr lang="en-GB" sz="2800" dirty="0">
                <a:solidFill>
                  <a:srgbClr val="990033"/>
                </a:solidFill>
                <a:latin typeface="Arial" charset="0"/>
                <a:cs typeface="+mn-cs"/>
                <a:sym typeface="Symbol" charset="0"/>
              </a:rPr>
              <a:t>(</a:t>
            </a:r>
            <a:r>
              <a:rPr lang="en-GB" sz="2800" baseline="-25000" dirty="0">
                <a:solidFill>
                  <a:srgbClr val="990033"/>
                </a:solidFill>
                <a:latin typeface="Arial" charset="0"/>
                <a:cs typeface="+mn-cs"/>
                <a:sym typeface="Symbol" charset="0"/>
              </a:rPr>
              <a:t>i</a:t>
            </a:r>
            <a:r>
              <a:rPr lang="en-GB" sz="2800" dirty="0">
                <a:solidFill>
                  <a:srgbClr val="990033"/>
                </a:solidFill>
                <a:latin typeface="Arial" charset="0"/>
                <a:cs typeface="+mn-cs"/>
                <a:sym typeface="Symbol" charset="0"/>
              </a:rPr>
              <a:t> </a:t>
            </a:r>
            <a:r>
              <a:rPr lang="en-GB" sz="2800" baseline="-25000" dirty="0">
                <a:solidFill>
                  <a:srgbClr val="990033"/>
                </a:solidFill>
                <a:latin typeface="Arial" charset="0"/>
                <a:cs typeface="+mn-cs"/>
                <a:sym typeface="Symbol" charset="0"/>
              </a:rPr>
              <a:t>j</a:t>
            </a:r>
            <a:r>
              <a:rPr lang="en-GB" sz="2800" dirty="0">
                <a:solidFill>
                  <a:srgbClr val="990033"/>
                </a:solidFill>
                <a:latin typeface="Arial" charset="0"/>
                <a:cs typeface="+mn-cs"/>
                <a:sym typeface="Symbol" charset="0"/>
              </a:rPr>
              <a:t>)</a:t>
            </a:r>
            <a:endParaRPr lang="en-GB" sz="2800" dirty="0">
              <a:latin typeface="Arial" charset="0"/>
              <a:cs typeface="+mn-cs"/>
              <a:sym typeface="Symbol" charset="0"/>
            </a:endParaRPr>
          </a:p>
          <a:p>
            <a:pPr>
              <a:spcBef>
                <a:spcPct val="50000"/>
              </a:spcBef>
              <a:defRPr/>
            </a:pPr>
            <a:r>
              <a:rPr lang="en-GB" sz="2800" dirty="0">
                <a:latin typeface="Arial" charset="0"/>
                <a:cs typeface="+mn-cs"/>
                <a:sym typeface="Symbol" charset="0"/>
              </a:rPr>
              <a:t>                                     </a:t>
            </a:r>
            <a:r>
              <a:rPr lang="en-GB" sz="2800" baseline="-25000" dirty="0">
                <a:latin typeface="Arial" charset="0"/>
                <a:cs typeface="+mn-cs"/>
                <a:sym typeface="Symbol" charset="0"/>
              </a:rPr>
              <a:t>j</a:t>
            </a:r>
          </a:p>
        </p:txBody>
      </p:sp>
      <p:sp>
        <p:nvSpPr>
          <p:cNvPr id="18447" name="Line 15"/>
          <p:cNvSpPr>
            <a:spLocks noChangeShapeType="1"/>
          </p:cNvSpPr>
          <p:nvPr/>
        </p:nvSpPr>
        <p:spPr bwMode="auto">
          <a:xfrm flipV="1">
            <a:off x="5257800" y="2678113"/>
            <a:ext cx="2209800" cy="1447800"/>
          </a:xfrm>
          <a:prstGeom prst="line">
            <a:avLst/>
          </a:prstGeom>
          <a:noFill/>
          <a:ln w="9525">
            <a:solidFill>
              <a:srgbClr val="990033"/>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
        <p:nvSpPr>
          <p:cNvPr id="18448" name="Line 16"/>
          <p:cNvSpPr>
            <a:spLocks noChangeShapeType="1"/>
          </p:cNvSpPr>
          <p:nvPr/>
        </p:nvSpPr>
        <p:spPr bwMode="auto">
          <a:xfrm>
            <a:off x="7467600" y="2601913"/>
            <a:ext cx="228600" cy="152400"/>
          </a:xfrm>
          <a:prstGeom prst="line">
            <a:avLst/>
          </a:prstGeom>
          <a:noFill/>
          <a:ln w="9525">
            <a:solidFill>
              <a:srgbClr val="9900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
        <p:nvSpPr>
          <p:cNvPr id="2" name="TextBox 1"/>
          <p:cNvSpPr txBox="1"/>
          <p:nvPr/>
        </p:nvSpPr>
        <p:spPr>
          <a:xfrm>
            <a:off x="50388" y="65280"/>
            <a:ext cx="418654" cy="369332"/>
          </a:xfrm>
          <a:prstGeom prst="rect">
            <a:avLst/>
          </a:prstGeom>
          <a:noFill/>
        </p:spPr>
        <p:txBody>
          <a:bodyPr wrap="none" rtlCol="0">
            <a:spAutoFit/>
          </a:bodyPr>
          <a:lstStyle/>
          <a:p>
            <a:r>
              <a:rPr lang="en-GB" dirty="0" smtClean="0"/>
              <a:t>18</a:t>
            </a:r>
            <a:endParaRPr lang="en-GB" dirty="0"/>
          </a:p>
        </p:txBody>
      </p:sp>
    </p:spTree>
    <p:extLst>
      <p:ext uri="{BB962C8B-B14F-4D97-AF65-F5344CB8AC3E}">
        <p14:creationId xmlns:p14="http://schemas.microsoft.com/office/powerpoint/2010/main" val="19775303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65125"/>
            <a:ext cx="7772400" cy="858838"/>
          </a:xfrm>
        </p:spPr>
        <p:txBody>
          <a:bodyPr>
            <a:normAutofit/>
          </a:bodyPr>
          <a:lstStyle/>
          <a:p>
            <a:pPr algn="l">
              <a:defRPr/>
            </a:pPr>
            <a:r>
              <a:rPr lang="en-GB" sz="2400" dirty="0" smtClean="0">
                <a:latin typeface="Arial" charset="0"/>
                <a:cs typeface="+mj-cs"/>
              </a:rPr>
              <a:t>Construction without plastic ductility</a:t>
            </a:r>
          </a:p>
        </p:txBody>
      </p:sp>
      <p:sp>
        <p:nvSpPr>
          <p:cNvPr id="14340" name="Text Box 4"/>
          <p:cNvSpPr txBox="1">
            <a:spLocks noChangeArrowheads="1"/>
          </p:cNvSpPr>
          <p:nvPr/>
        </p:nvSpPr>
        <p:spPr bwMode="auto">
          <a:xfrm>
            <a:off x="280989" y="1892605"/>
            <a:ext cx="243285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400" dirty="0">
                <a:solidFill>
                  <a:srgbClr val="FF0000"/>
                </a:solidFill>
                <a:latin typeface="Arial" charset="0"/>
                <a:cs typeface="+mn-cs"/>
              </a:rPr>
              <a:t>Ductility can save life</a:t>
            </a:r>
            <a:r>
              <a:rPr lang="en-GB" sz="2400" dirty="0">
                <a:latin typeface="Arial" charset="0"/>
                <a:cs typeface="+mn-cs"/>
              </a:rPr>
              <a:t>. The 1995 </a:t>
            </a:r>
            <a:r>
              <a:rPr lang="en-GB" sz="2400" dirty="0">
                <a:latin typeface="Arial" charset="0"/>
              </a:rPr>
              <a:t>Oklahoma Federal </a:t>
            </a:r>
            <a:r>
              <a:rPr lang="en-GB" sz="2400" dirty="0" smtClean="0">
                <a:latin typeface="Arial" charset="0"/>
              </a:rPr>
              <a:t>Centre bomb</a:t>
            </a:r>
            <a:r>
              <a:rPr lang="en-GB" sz="2400" dirty="0" smtClean="0">
                <a:latin typeface="Arial" charset="0"/>
                <a:cs typeface="+mn-cs"/>
              </a:rPr>
              <a:t> damage showed how a lack of continuity and ductility will cause a </a:t>
            </a:r>
            <a:r>
              <a:rPr lang="en-GB" sz="2400" dirty="0">
                <a:latin typeface="Arial" charset="0"/>
                <a:cs typeface="+mn-cs"/>
              </a:rPr>
              <a:t>risk of brittle </a:t>
            </a:r>
            <a:r>
              <a:rPr lang="en-GB" sz="2400" dirty="0" smtClean="0">
                <a:latin typeface="Arial" charset="0"/>
                <a:cs typeface="+mn-cs"/>
              </a:rPr>
              <a:t>failur</a:t>
            </a:r>
            <a:r>
              <a:rPr lang="en-GB" sz="2400" dirty="0">
                <a:latin typeface="Arial" charset="0"/>
              </a:rPr>
              <a:t>e</a:t>
            </a:r>
            <a:r>
              <a:rPr lang="en-GB" sz="2400" dirty="0" smtClean="0">
                <a:latin typeface="Arial" charset="0"/>
                <a:cs typeface="+mn-cs"/>
              </a:rPr>
              <a:t>.</a:t>
            </a:r>
            <a:endParaRPr lang="en-GB" sz="2400" dirty="0">
              <a:latin typeface="Arial" charset="0"/>
              <a:cs typeface="+mn-cs"/>
            </a:endParaRPr>
          </a:p>
        </p:txBody>
      </p:sp>
      <p:pic>
        <p:nvPicPr>
          <p:cNvPr id="143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808" y="1848660"/>
            <a:ext cx="5354638"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79409" y="52645"/>
            <a:ext cx="418654" cy="369332"/>
          </a:xfrm>
          <a:prstGeom prst="rect">
            <a:avLst/>
          </a:prstGeom>
          <a:noFill/>
        </p:spPr>
        <p:txBody>
          <a:bodyPr wrap="none" rtlCol="0">
            <a:spAutoFit/>
          </a:bodyPr>
          <a:lstStyle/>
          <a:p>
            <a:r>
              <a:rPr lang="en-GB" dirty="0" smtClean="0"/>
              <a:t>19</a:t>
            </a:r>
            <a:endParaRPr lang="en-GB" dirty="0"/>
          </a:p>
        </p:txBody>
      </p:sp>
    </p:spTree>
    <p:extLst>
      <p:ext uri="{BB962C8B-B14F-4D97-AF65-F5344CB8AC3E}">
        <p14:creationId xmlns:p14="http://schemas.microsoft.com/office/powerpoint/2010/main" val="38146036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2847" y="708867"/>
            <a:ext cx="4886274" cy="1594968"/>
          </a:xfrm>
        </p:spPr>
        <p:txBody>
          <a:bodyPr>
            <a:normAutofit/>
          </a:bodyPr>
          <a:lstStyle/>
          <a:p>
            <a:pPr>
              <a:defRPr/>
            </a:pPr>
            <a:r>
              <a:rPr lang="en-GB" sz="2400" dirty="0" smtClean="0">
                <a:latin typeface="Arial" charset="0"/>
              </a:rPr>
              <a:t>Coulomb’s </a:t>
            </a:r>
            <a:r>
              <a:rPr lang="en-GB" sz="2400" dirty="0">
                <a:latin typeface="Arial" charset="0"/>
              </a:rPr>
              <a:t>(1773) </a:t>
            </a:r>
            <a:r>
              <a:rPr lang="en-GB" sz="2400" dirty="0" smtClean="0">
                <a:latin typeface="Arial" charset="0"/>
              </a:rPr>
              <a:t>design strength</a:t>
            </a:r>
            <a:br>
              <a:rPr lang="en-GB" sz="2400" dirty="0" smtClean="0">
                <a:latin typeface="Arial" charset="0"/>
              </a:rPr>
            </a:br>
            <a:r>
              <a:rPr lang="en-GB" sz="2400" dirty="0">
                <a:latin typeface="Arial" charset="0"/>
              </a:rPr>
              <a:t/>
            </a:r>
            <a:br>
              <a:rPr lang="en-GB" sz="2400" dirty="0">
                <a:latin typeface="Arial" charset="0"/>
              </a:rPr>
            </a:br>
            <a:r>
              <a:rPr lang="en-GB" sz="2400" dirty="0" smtClean="0">
                <a:latin typeface="Arial" charset="0"/>
              </a:rPr>
              <a:t>  </a:t>
            </a:r>
            <a:r>
              <a:rPr lang="en-US" sz="2400" dirty="0" smtClean="0">
                <a:latin typeface="Arial" charset="0"/>
                <a:sym typeface="Symbol" charset="0"/>
              </a:rPr>
              <a:t></a:t>
            </a:r>
            <a:r>
              <a:rPr lang="en-US" sz="2400" dirty="0" smtClean="0">
                <a:latin typeface="Arial" charset="0"/>
              </a:rPr>
              <a:t> = c +</a:t>
            </a:r>
            <a:r>
              <a:rPr lang="en-US" sz="2400" dirty="0" smtClean="0">
                <a:latin typeface="Arial" charset="0"/>
                <a:sym typeface="Symbol" charset="0"/>
              </a:rPr>
              <a:t> </a:t>
            </a:r>
            <a:r>
              <a:rPr lang="en-GB" sz="2400" dirty="0">
                <a:latin typeface="Arial" charset="0"/>
                <a:sym typeface="Symbol" charset="0"/>
              </a:rPr>
              <a:t> </a:t>
            </a:r>
            <a:r>
              <a:rPr lang="en-GB" sz="2400" dirty="0" smtClean="0">
                <a:latin typeface="Arial" charset="0"/>
                <a:sym typeface="Symbol" charset="0"/>
              </a:rPr>
              <a:t>tan </a:t>
            </a:r>
            <a:r>
              <a:rPr lang="en-US" sz="2400" dirty="0" smtClean="0">
                <a:latin typeface="Arial"/>
                <a:sym typeface="Symbol" charset="0"/>
              </a:rPr>
              <a:t></a:t>
            </a:r>
            <a:r>
              <a:rPr lang="en-GB" sz="2400" baseline="-25000" dirty="0">
                <a:latin typeface="Arial"/>
                <a:sym typeface="Symbol" charset="0"/>
              </a:rPr>
              <a:t>d </a:t>
            </a:r>
            <a:endParaRPr lang="en-GB" sz="2400" dirty="0" smtClean="0">
              <a:latin typeface="Arial" charset="0"/>
            </a:endParaRPr>
          </a:p>
        </p:txBody>
      </p:sp>
      <p:sp>
        <p:nvSpPr>
          <p:cNvPr id="24579" name="Rectangle 3"/>
          <p:cNvSpPr>
            <a:spLocks noGrp="1" noChangeArrowheads="1"/>
          </p:cNvSpPr>
          <p:nvPr>
            <p:ph type="body" sz="half" idx="1"/>
          </p:nvPr>
        </p:nvSpPr>
        <p:spPr>
          <a:xfrm>
            <a:off x="0" y="2611465"/>
            <a:ext cx="5330616" cy="3266265"/>
          </a:xfrm>
        </p:spPr>
        <p:txBody>
          <a:bodyPr>
            <a:noAutofit/>
          </a:bodyPr>
          <a:lstStyle/>
          <a:p>
            <a:pPr>
              <a:defRPr/>
            </a:pPr>
            <a:r>
              <a:rPr lang="en-GB" sz="2400" dirty="0" smtClean="0">
                <a:latin typeface="Arial"/>
              </a:rPr>
              <a:t>Coulomb shows two tests to find cohesion </a:t>
            </a:r>
            <a:r>
              <a:rPr lang="en-GB" sz="2400" dirty="0" smtClean="0">
                <a:latin typeface="Arial" charset="0"/>
              </a:rPr>
              <a:t>for rock and brick. Data in </a:t>
            </a:r>
            <a:r>
              <a:rPr lang="en-GB" sz="2400" dirty="0">
                <a:latin typeface="Arial" charset="0"/>
              </a:rPr>
              <a:t>tension (</a:t>
            </a:r>
            <a:r>
              <a:rPr lang="en-GB" sz="2400" dirty="0">
                <a:solidFill>
                  <a:srgbClr val="FF0000"/>
                </a:solidFill>
                <a:latin typeface="Arial" charset="0"/>
              </a:rPr>
              <a:t>1</a:t>
            </a:r>
            <a:r>
              <a:rPr lang="en-GB" sz="2400" dirty="0" smtClean="0">
                <a:latin typeface="Arial" charset="0"/>
              </a:rPr>
              <a:t>) were lower </a:t>
            </a:r>
            <a:r>
              <a:rPr lang="en-GB" sz="2400" dirty="0">
                <a:latin typeface="Arial" charset="0"/>
              </a:rPr>
              <a:t>than shear (</a:t>
            </a:r>
            <a:r>
              <a:rPr lang="en-GB" sz="2400" dirty="0">
                <a:solidFill>
                  <a:srgbClr val="FF0000"/>
                </a:solidFill>
                <a:latin typeface="Arial" charset="0"/>
              </a:rPr>
              <a:t>2</a:t>
            </a:r>
            <a:r>
              <a:rPr lang="en-GB" sz="2400" dirty="0" smtClean="0">
                <a:latin typeface="Arial" charset="0"/>
              </a:rPr>
              <a:t>), so a tension test gave a </a:t>
            </a:r>
            <a:r>
              <a:rPr lang="en-GB" sz="2400" dirty="0">
                <a:latin typeface="Arial" charset="0"/>
              </a:rPr>
              <a:t>safe cohesion </a:t>
            </a:r>
            <a:r>
              <a:rPr lang="en-GB" sz="2400" dirty="0" smtClean="0">
                <a:latin typeface="Arial" charset="0"/>
              </a:rPr>
              <a:t>value to use in design.</a:t>
            </a:r>
          </a:p>
          <a:p>
            <a:pPr>
              <a:defRPr/>
            </a:pPr>
            <a:r>
              <a:rPr lang="en-GB" sz="2400" dirty="0" smtClean="0">
                <a:latin typeface="Arial" charset="0"/>
              </a:rPr>
              <a:t>He never tested soil; he took “</a:t>
            </a:r>
            <a:r>
              <a:rPr lang="en-GB" sz="2400" dirty="0" err="1" smtClean="0">
                <a:latin typeface="Arial" charset="0"/>
              </a:rPr>
              <a:t>nulle</a:t>
            </a:r>
            <a:r>
              <a:rPr lang="en-GB" sz="2400" dirty="0" smtClean="0">
                <a:latin typeface="Arial" charset="0"/>
              </a:rPr>
              <a:t>” cohesion </a:t>
            </a:r>
            <a:r>
              <a:rPr lang="en-US" sz="2400" dirty="0" smtClean="0">
                <a:latin typeface="Arial"/>
                <a:sym typeface="Symbol" charset="0"/>
              </a:rPr>
              <a:t></a:t>
            </a:r>
            <a:r>
              <a:rPr lang="en-GB" sz="2400" baseline="-25000" dirty="0" smtClean="0">
                <a:latin typeface="Arial"/>
                <a:sym typeface="Symbol" charset="0"/>
              </a:rPr>
              <a:t> </a:t>
            </a:r>
            <a:r>
              <a:rPr lang="en-GB" sz="2400" dirty="0" smtClean="0">
                <a:latin typeface="Arial"/>
                <a:sym typeface="Symbol" charset="0"/>
              </a:rPr>
              <a:t>= </a:t>
            </a:r>
            <a:r>
              <a:rPr lang="en-US" sz="2400" dirty="0" smtClean="0">
                <a:latin typeface="Arial"/>
                <a:sym typeface="Symbol" charset="0"/>
              </a:rPr>
              <a:t></a:t>
            </a:r>
            <a:r>
              <a:rPr lang="en-GB" sz="2400" baseline="-25000" dirty="0" smtClean="0">
                <a:latin typeface="Arial"/>
                <a:sym typeface="Symbol" charset="0"/>
              </a:rPr>
              <a:t>d</a:t>
            </a:r>
            <a:r>
              <a:rPr lang="en-GB" sz="2400" dirty="0" smtClean="0">
                <a:latin typeface="Arial"/>
                <a:sym typeface="Symbol" charset="0"/>
              </a:rPr>
              <a:t>, c = 0 </a:t>
            </a:r>
            <a:r>
              <a:rPr lang="en-GB" sz="2400" dirty="0">
                <a:latin typeface="Arial" charset="0"/>
              </a:rPr>
              <a:t>for </a:t>
            </a:r>
            <a:r>
              <a:rPr lang="en-GB" sz="2400" dirty="0" smtClean="0">
                <a:latin typeface="Arial" charset="0"/>
              </a:rPr>
              <a:t>disturbed</a:t>
            </a:r>
            <a:r>
              <a:rPr lang="en-GB" sz="2400" dirty="0">
                <a:latin typeface="Arial" charset="0"/>
              </a:rPr>
              <a:t>, rammed earth (</a:t>
            </a:r>
            <a:r>
              <a:rPr lang="en-GB" sz="2400" dirty="0">
                <a:solidFill>
                  <a:srgbClr val="FF0000"/>
                </a:solidFill>
                <a:latin typeface="Arial" charset="0"/>
              </a:rPr>
              <a:t>3</a:t>
            </a:r>
            <a:r>
              <a:rPr lang="en-GB" sz="2400" dirty="0" smtClean="0">
                <a:latin typeface="Arial" charset="0"/>
              </a:rPr>
              <a:t>)</a:t>
            </a:r>
            <a:r>
              <a:rPr lang="en-GB" sz="2400" dirty="0" smtClean="0">
                <a:latin typeface="Arial"/>
                <a:sym typeface="Symbol" charset="0"/>
              </a:rPr>
              <a:t>.</a:t>
            </a:r>
            <a:r>
              <a:rPr lang="en-GB" sz="2400" dirty="0" smtClean="0">
                <a:latin typeface="Arial" charset="0"/>
              </a:rPr>
              <a:t> </a:t>
            </a:r>
          </a:p>
        </p:txBody>
      </p:sp>
      <p:pic>
        <p:nvPicPr>
          <p:cNvPr id="29699" name="Picture 4" descr="C:\Users\ans\fig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22502"/>
            <a:ext cx="360045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83705" y="2554912"/>
            <a:ext cx="466782" cy="369332"/>
          </a:xfrm>
          <a:prstGeom prst="rect">
            <a:avLst/>
          </a:prstGeom>
          <a:noFill/>
        </p:spPr>
        <p:txBody>
          <a:bodyPr wrap="none" rtlCol="0">
            <a:spAutoFit/>
          </a:bodyPr>
          <a:lstStyle/>
          <a:p>
            <a:r>
              <a:rPr lang="en-GB" dirty="0">
                <a:solidFill>
                  <a:srgbClr val="FF0000"/>
                </a:solidFill>
                <a:latin typeface="Arial" charset="0"/>
              </a:rPr>
              <a:t>(1</a:t>
            </a:r>
            <a:r>
              <a:rPr lang="en-GB" dirty="0" smtClean="0">
                <a:solidFill>
                  <a:srgbClr val="FF0000"/>
                </a:solidFill>
                <a:latin typeface="Arial" charset="0"/>
              </a:rPr>
              <a:t>) </a:t>
            </a:r>
            <a:endParaRPr lang="en-GB" dirty="0">
              <a:solidFill>
                <a:srgbClr val="FF0000"/>
              </a:solidFill>
            </a:endParaRPr>
          </a:p>
        </p:txBody>
      </p:sp>
      <p:sp>
        <p:nvSpPr>
          <p:cNvPr id="6" name="TextBox 5"/>
          <p:cNvSpPr txBox="1"/>
          <p:nvPr/>
        </p:nvSpPr>
        <p:spPr>
          <a:xfrm>
            <a:off x="6952779" y="1809685"/>
            <a:ext cx="466782" cy="369332"/>
          </a:xfrm>
          <a:prstGeom prst="rect">
            <a:avLst/>
          </a:prstGeom>
          <a:noFill/>
        </p:spPr>
        <p:txBody>
          <a:bodyPr wrap="none" rtlCol="0">
            <a:spAutoFit/>
          </a:bodyPr>
          <a:lstStyle/>
          <a:p>
            <a:r>
              <a:rPr lang="en-GB" dirty="0" smtClean="0">
                <a:solidFill>
                  <a:srgbClr val="FF0000"/>
                </a:solidFill>
                <a:latin typeface="Arial" charset="0"/>
              </a:rPr>
              <a:t>(2) </a:t>
            </a:r>
            <a:endParaRPr lang="en-GB" dirty="0">
              <a:solidFill>
                <a:srgbClr val="FF0000"/>
              </a:solidFill>
            </a:endParaRPr>
          </a:p>
        </p:txBody>
      </p:sp>
      <p:sp>
        <p:nvSpPr>
          <p:cNvPr id="7" name="TextBox 6"/>
          <p:cNvSpPr txBox="1"/>
          <p:nvPr/>
        </p:nvSpPr>
        <p:spPr>
          <a:xfrm>
            <a:off x="5527337" y="4494240"/>
            <a:ext cx="466782" cy="369332"/>
          </a:xfrm>
          <a:prstGeom prst="rect">
            <a:avLst/>
          </a:prstGeom>
          <a:noFill/>
        </p:spPr>
        <p:txBody>
          <a:bodyPr wrap="none" rtlCol="0">
            <a:spAutoFit/>
          </a:bodyPr>
          <a:lstStyle/>
          <a:p>
            <a:r>
              <a:rPr lang="en-GB" dirty="0" smtClean="0">
                <a:solidFill>
                  <a:srgbClr val="FF0000"/>
                </a:solidFill>
                <a:latin typeface="Arial" charset="0"/>
              </a:rPr>
              <a:t>(3) </a:t>
            </a:r>
            <a:endParaRPr lang="en-GB" dirty="0">
              <a:solidFill>
                <a:srgbClr val="FF0000"/>
              </a:solidFill>
            </a:endParaRPr>
          </a:p>
        </p:txBody>
      </p:sp>
      <p:sp>
        <p:nvSpPr>
          <p:cNvPr id="3" name="TextBox 2"/>
          <p:cNvSpPr txBox="1"/>
          <p:nvPr/>
        </p:nvSpPr>
        <p:spPr>
          <a:xfrm>
            <a:off x="10070" y="-10"/>
            <a:ext cx="301660" cy="369332"/>
          </a:xfrm>
          <a:prstGeom prst="rect">
            <a:avLst/>
          </a:prstGeom>
          <a:noFill/>
        </p:spPr>
        <p:txBody>
          <a:bodyPr wrap="none" rtlCol="0">
            <a:spAutoFit/>
          </a:bodyPr>
          <a:lstStyle/>
          <a:p>
            <a:r>
              <a:rPr lang="en-GB" dirty="0"/>
              <a:t>2</a:t>
            </a:r>
          </a:p>
        </p:txBody>
      </p:sp>
    </p:spTree>
    <p:extLst>
      <p:ext uri="{BB962C8B-B14F-4D97-AF65-F5344CB8AC3E}">
        <p14:creationId xmlns:p14="http://schemas.microsoft.com/office/powerpoint/2010/main" val="33761503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75" y="30473"/>
            <a:ext cx="7421225" cy="6827527"/>
          </a:xfrm>
          <a:prstGeom prst="rect">
            <a:avLst/>
          </a:prstGeom>
        </p:spPr>
      </p:pic>
      <p:sp>
        <p:nvSpPr>
          <p:cNvPr id="3" name="TextBox 2"/>
          <p:cNvSpPr txBox="1"/>
          <p:nvPr/>
        </p:nvSpPr>
        <p:spPr>
          <a:xfrm>
            <a:off x="7368509" y="550523"/>
            <a:ext cx="1771576" cy="56323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a:rPr>
              <a:t>“Morrison” WW2 mild steel </a:t>
            </a:r>
            <a:r>
              <a:rPr lang="en-US" sz="2400" dirty="0">
                <a:latin typeface="Arial"/>
              </a:rPr>
              <a:t>bomb shelter </a:t>
            </a:r>
            <a:r>
              <a:rPr lang="en-US" sz="2400" dirty="0" smtClean="0">
                <a:latin typeface="Arial"/>
              </a:rPr>
              <a:t>had </a:t>
            </a:r>
            <a:r>
              <a:rPr lang="en-US" sz="2400" dirty="0" smtClean="0">
                <a:solidFill>
                  <a:srgbClr val="FF0000"/>
                </a:solidFill>
                <a:latin typeface="Arial"/>
              </a:rPr>
              <a:t>PLASTIC DESIGN </a:t>
            </a:r>
            <a:r>
              <a:rPr lang="en-US" sz="2400" dirty="0" smtClean="0">
                <a:latin typeface="Arial"/>
              </a:rPr>
              <a:t>by</a:t>
            </a:r>
          </a:p>
          <a:p>
            <a:r>
              <a:rPr lang="en-US" sz="2400" dirty="0" smtClean="0">
                <a:latin typeface="Arial"/>
              </a:rPr>
              <a:t>Prof John Baker on the basis of the </a:t>
            </a:r>
            <a:r>
              <a:rPr lang="en-US" sz="2400" dirty="0">
                <a:latin typeface="Arial"/>
              </a:rPr>
              <a:t>work </a:t>
            </a:r>
            <a:r>
              <a:rPr lang="en-US" sz="2400" dirty="0" smtClean="0">
                <a:latin typeface="Arial"/>
              </a:rPr>
              <a:t>dissipated in rotations of “plastic hinges” at failure. </a:t>
            </a:r>
            <a:endParaRPr lang="en-US" sz="2400" dirty="0">
              <a:latin typeface="Arial"/>
            </a:endParaRPr>
          </a:p>
        </p:txBody>
      </p:sp>
      <p:sp>
        <p:nvSpPr>
          <p:cNvPr id="4" name="TextBox 3"/>
          <p:cNvSpPr txBox="1"/>
          <p:nvPr/>
        </p:nvSpPr>
        <p:spPr>
          <a:xfrm>
            <a:off x="40306" y="50383"/>
            <a:ext cx="418654" cy="369332"/>
          </a:xfrm>
          <a:prstGeom prst="rect">
            <a:avLst/>
          </a:prstGeom>
          <a:noFill/>
        </p:spPr>
        <p:txBody>
          <a:bodyPr wrap="none" rtlCol="0">
            <a:spAutoFit/>
          </a:bodyPr>
          <a:lstStyle/>
          <a:p>
            <a:r>
              <a:rPr lang="en-GB" dirty="0" smtClean="0"/>
              <a:t>20</a:t>
            </a:r>
            <a:endParaRPr lang="en-GB" dirty="0"/>
          </a:p>
        </p:txBody>
      </p:sp>
    </p:spTree>
    <p:extLst>
      <p:ext uri="{BB962C8B-B14F-4D97-AF65-F5344CB8AC3E}">
        <p14:creationId xmlns:p14="http://schemas.microsoft.com/office/powerpoint/2010/main" val="13944233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
            <a:ext cx="9143999" cy="1641475"/>
          </a:xfrm>
        </p:spPr>
        <p:txBody>
          <a:bodyPr>
            <a:normAutofit/>
          </a:bodyPr>
          <a:lstStyle/>
          <a:p>
            <a:pPr>
              <a:defRPr/>
            </a:pPr>
            <a:r>
              <a:rPr lang="en-GB" sz="2400" dirty="0" smtClean="0">
                <a:latin typeface="Arial" charset="0"/>
                <a:cs typeface="+mj-cs"/>
              </a:rPr>
              <a:t>Plastic design of steel frame structures, Baker (1948)</a:t>
            </a:r>
          </a:p>
        </p:txBody>
      </p:sp>
      <p:sp>
        <p:nvSpPr>
          <p:cNvPr id="15363" name="Rectangle 3"/>
          <p:cNvSpPr>
            <a:spLocks noGrp="1" noChangeArrowheads="1"/>
          </p:cNvSpPr>
          <p:nvPr>
            <p:ph type="body" sz="half" idx="1"/>
          </p:nvPr>
        </p:nvSpPr>
        <p:spPr>
          <a:xfrm>
            <a:off x="190819" y="1780159"/>
            <a:ext cx="3878491" cy="4479354"/>
          </a:xfrm>
        </p:spPr>
        <p:txBody>
          <a:bodyPr>
            <a:normAutofit fontScale="92500" lnSpcReduction="10000"/>
          </a:bodyPr>
          <a:lstStyle/>
          <a:p>
            <a:pPr>
              <a:defRPr/>
            </a:pPr>
            <a:r>
              <a:rPr lang="en-GB" sz="2400" dirty="0" smtClean="0">
                <a:latin typeface="Arial" charset="0"/>
              </a:rPr>
              <a:t>A </a:t>
            </a:r>
            <a:r>
              <a:rPr lang="en-GB" sz="2400" dirty="0">
                <a:latin typeface="Arial" charset="0"/>
              </a:rPr>
              <a:t>WW II 250kg </a:t>
            </a:r>
            <a:r>
              <a:rPr lang="en-GB" sz="2400" dirty="0" smtClean="0">
                <a:latin typeface="Arial" charset="0"/>
              </a:rPr>
              <a:t>bomb burst near </a:t>
            </a:r>
            <a:r>
              <a:rPr lang="en-GB" sz="2400" dirty="0">
                <a:latin typeface="Arial" charset="0"/>
              </a:rPr>
              <a:t>a</a:t>
            </a:r>
            <a:r>
              <a:rPr lang="en-GB" sz="2400" dirty="0" smtClean="0">
                <a:latin typeface="Arial" charset="0"/>
              </a:rPr>
              <a:t> </a:t>
            </a:r>
            <a:r>
              <a:rPr lang="en-GB" sz="2400" dirty="0">
                <a:latin typeface="Arial" charset="0"/>
              </a:rPr>
              <a:t>Falmouth </a:t>
            </a:r>
            <a:r>
              <a:rPr lang="en-GB" sz="2400" dirty="0" smtClean="0">
                <a:latin typeface="Arial" charset="0"/>
              </a:rPr>
              <a:t>house. As it collapsed the </a:t>
            </a:r>
            <a:r>
              <a:rPr lang="en-GB" sz="2400" dirty="0" smtClean="0">
                <a:latin typeface="Arial" charset="0"/>
                <a:cs typeface="+mn-cs"/>
              </a:rPr>
              <a:t>20 lb/sq.ft upper-</a:t>
            </a:r>
            <a:r>
              <a:rPr lang="en-GB" sz="2400" dirty="0" smtClean="0">
                <a:latin typeface="Arial" charset="0"/>
              </a:rPr>
              <a:t>floor </a:t>
            </a:r>
            <a:r>
              <a:rPr lang="en-GB" sz="2400" dirty="0">
                <a:latin typeface="Arial" charset="0"/>
              </a:rPr>
              <a:t>load </a:t>
            </a:r>
            <a:r>
              <a:rPr lang="en-GB" sz="2400" dirty="0" smtClean="0">
                <a:latin typeface="Arial" charset="0"/>
              </a:rPr>
              <a:t>fell </a:t>
            </a:r>
            <a:r>
              <a:rPr lang="en-GB" sz="2400" dirty="0">
                <a:latin typeface="Arial" charset="0"/>
              </a:rPr>
              <a:t>9 ft </a:t>
            </a:r>
            <a:r>
              <a:rPr lang="en-GB" sz="2400" dirty="0" smtClean="0">
                <a:latin typeface="Arial" charset="0"/>
              </a:rPr>
              <a:t>on the bomb shelter, A mother </a:t>
            </a:r>
            <a:r>
              <a:rPr lang="en-GB" sz="2400" dirty="0">
                <a:latin typeface="Arial" charset="0"/>
              </a:rPr>
              <a:t>and 3 </a:t>
            </a:r>
            <a:r>
              <a:rPr lang="en-GB" sz="2400" dirty="0" smtClean="0">
                <a:latin typeface="Arial" charset="0"/>
              </a:rPr>
              <a:t>children survived, asleep i</a:t>
            </a:r>
            <a:r>
              <a:rPr lang="en-GB" sz="2400" dirty="0" smtClean="0">
                <a:latin typeface="Arial" charset="0"/>
                <a:cs typeface="+mn-cs"/>
              </a:rPr>
              <a:t>n the shelter. </a:t>
            </a:r>
          </a:p>
          <a:p>
            <a:r>
              <a:rPr lang="en-GB" sz="2400" dirty="0"/>
              <a:t>Space inside any structure is made more </a:t>
            </a:r>
            <a:r>
              <a:rPr lang="en-GB" sz="2400" dirty="0" smtClean="0"/>
              <a:t>safe by designing </a:t>
            </a:r>
            <a:r>
              <a:rPr lang="en-GB" sz="2400" dirty="0" smtClean="0">
                <a:solidFill>
                  <a:srgbClr val="FF0000"/>
                </a:solidFill>
              </a:rPr>
              <a:t>full </a:t>
            </a:r>
            <a:r>
              <a:rPr lang="en-GB" sz="2400" dirty="0">
                <a:solidFill>
                  <a:srgbClr val="FF0000"/>
                </a:solidFill>
              </a:rPr>
              <a:t>plastic strength </a:t>
            </a:r>
            <a:r>
              <a:rPr lang="en-GB" sz="2400" dirty="0" smtClean="0">
                <a:solidFill>
                  <a:srgbClr val="FF0000"/>
                </a:solidFill>
              </a:rPr>
              <a:t>at floor </a:t>
            </a:r>
            <a:r>
              <a:rPr lang="en-GB" sz="2400" dirty="0">
                <a:solidFill>
                  <a:srgbClr val="FF0000"/>
                </a:solidFill>
              </a:rPr>
              <a:t>to </a:t>
            </a:r>
            <a:r>
              <a:rPr lang="en-GB" sz="2400" dirty="0" smtClean="0">
                <a:solidFill>
                  <a:srgbClr val="FF0000"/>
                </a:solidFill>
              </a:rPr>
              <a:t>wall connections </a:t>
            </a:r>
            <a:r>
              <a:rPr lang="en-GB" sz="2400" dirty="0" smtClean="0"/>
              <a:t>(contrast photo with structural failures of Oklahoma </a:t>
            </a:r>
            <a:r>
              <a:rPr lang="en-GB" sz="2400" dirty="0"/>
              <a:t>Federal </a:t>
            </a:r>
            <a:r>
              <a:rPr lang="en-GB" sz="2400" dirty="0" err="1" smtClean="0"/>
              <a:t>Center</a:t>
            </a:r>
            <a:r>
              <a:rPr lang="en-GB" sz="2400" dirty="0"/>
              <a:t> and </a:t>
            </a:r>
            <a:r>
              <a:rPr lang="en-GB" sz="2400" dirty="0" smtClean="0"/>
              <a:t>New York Twin Towers). </a:t>
            </a:r>
            <a:endParaRPr lang="en-GB" sz="2400" dirty="0" smtClean="0">
              <a:latin typeface="Arial" charset="0"/>
              <a:cs typeface="+mn-cs"/>
            </a:endParaRPr>
          </a:p>
        </p:txBody>
      </p:sp>
      <p:pic>
        <p:nvPicPr>
          <p:cNvPr id="15364" name="Picture 4" descr="C:\Users\ans\fig 3.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335463" y="1817688"/>
            <a:ext cx="2352675" cy="157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1508" name="Picture 5" descr="C:\Users\ans\fi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3657600"/>
            <a:ext cx="319563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C:\Users\ans\fig 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9338" y="1641475"/>
            <a:ext cx="1417637"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305" y="30215"/>
            <a:ext cx="418654" cy="369332"/>
          </a:xfrm>
          <a:prstGeom prst="rect">
            <a:avLst/>
          </a:prstGeom>
          <a:noFill/>
        </p:spPr>
        <p:txBody>
          <a:bodyPr wrap="none" rtlCol="0">
            <a:spAutoFit/>
          </a:bodyPr>
          <a:lstStyle/>
          <a:p>
            <a:r>
              <a:rPr lang="en-GB" dirty="0" smtClean="0"/>
              <a:t>21</a:t>
            </a:r>
            <a:endParaRPr lang="en-GB" dirty="0"/>
          </a:p>
        </p:txBody>
      </p:sp>
    </p:spTree>
    <p:extLst>
      <p:ext uri="{BB962C8B-B14F-4D97-AF65-F5344CB8AC3E}">
        <p14:creationId xmlns:p14="http://schemas.microsoft.com/office/powerpoint/2010/main" val="8154364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37225" y="226690"/>
            <a:ext cx="8237189" cy="699187"/>
          </a:xfrm>
        </p:spPr>
        <p:txBody>
          <a:bodyPr>
            <a:normAutofit/>
          </a:bodyPr>
          <a:lstStyle/>
          <a:p>
            <a:pPr>
              <a:defRPr/>
            </a:pPr>
            <a:r>
              <a:rPr lang="en-GB" sz="2400" dirty="0" smtClean="0">
                <a:latin typeface="Arial" charset="0"/>
                <a:cs typeface="+mj-cs"/>
              </a:rPr>
              <a:t>Derivation of original Cam-clay (1963)     </a:t>
            </a:r>
            <a:r>
              <a:rPr lang="en-GB" sz="2400" dirty="0" smtClean="0">
                <a:latin typeface="Arial" charset="0"/>
                <a:cs typeface="+mj-cs"/>
                <a:sym typeface="Symbol" charset="0"/>
              </a:rPr>
              <a:t>q/</a:t>
            </a:r>
            <a:r>
              <a:rPr lang="en-GB" sz="2400" dirty="0" smtClean="0">
                <a:latin typeface="Arial" charset="0"/>
                <a:cs typeface="+mj-cs"/>
              </a:rPr>
              <a:t>p</a:t>
            </a:r>
            <a:r>
              <a:rPr lang="en-GB" sz="2400" dirty="0" smtClean="0">
                <a:latin typeface="Arial" charset="0"/>
                <a:cs typeface="+mj-cs"/>
                <a:sym typeface="Symbol" charset="0"/>
              </a:rPr>
              <a:t>=1-ln(p/p</a:t>
            </a:r>
            <a:r>
              <a:rPr lang="en-GB" sz="2400" baseline="-25000" dirty="0" smtClean="0">
                <a:latin typeface="Arial" charset="0"/>
                <a:cs typeface="+mj-cs"/>
                <a:sym typeface="Symbol" charset="0"/>
              </a:rPr>
              <a:t>c</a:t>
            </a:r>
            <a:r>
              <a:rPr lang="en-GB" sz="2400" dirty="0" smtClean="0">
                <a:latin typeface="Arial" charset="0"/>
                <a:cs typeface="+mj-cs"/>
                <a:sym typeface="Symbol" charset="0"/>
              </a:rPr>
              <a:t>)</a:t>
            </a:r>
            <a:endParaRPr lang="en-GB" sz="2400" b="1" dirty="0" smtClean="0">
              <a:latin typeface="Arial" charset="0"/>
              <a:cs typeface="+mj-cs"/>
              <a:sym typeface="Symbol" charset="0"/>
            </a:endParaRPr>
          </a:p>
        </p:txBody>
      </p:sp>
      <p:sp>
        <p:nvSpPr>
          <p:cNvPr id="43012" name="Text Box 4"/>
          <p:cNvSpPr txBox="1">
            <a:spLocks noChangeArrowheads="1"/>
          </p:cNvSpPr>
          <p:nvPr/>
        </p:nvSpPr>
        <p:spPr bwMode="auto">
          <a:xfrm>
            <a:off x="558800" y="1236025"/>
            <a:ext cx="58122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000" dirty="0">
                <a:latin typeface="Arial" charset="0"/>
              </a:rPr>
              <a:t>    </a:t>
            </a:r>
            <a:r>
              <a:rPr lang="en-GB" sz="2000" dirty="0" smtClean="0">
                <a:latin typeface="Arial" charset="0"/>
              </a:rPr>
              <a:t>   </a:t>
            </a:r>
            <a:r>
              <a:rPr lang="en-GB" sz="2000" dirty="0">
                <a:latin typeface="Arial" charset="0"/>
              </a:rPr>
              <a:t>q                      cs</a:t>
            </a:r>
            <a:r>
              <a:rPr lang="en-GB" sz="2000" dirty="0">
                <a:latin typeface="Arial" charset="0"/>
                <a:sym typeface="Symbol" charset="0"/>
              </a:rPr>
              <a:t>               (dv,d )            </a:t>
            </a:r>
            <a:r>
              <a:rPr lang="en-GB" sz="2000" dirty="0" smtClean="0">
                <a:latin typeface="Arial" charset="0"/>
                <a:sym typeface="Symbol" charset="0"/>
              </a:rPr>
              <a:t>v</a:t>
            </a:r>
            <a:endParaRPr lang="en-GB" sz="2000" dirty="0">
              <a:latin typeface="Arial" charset="0"/>
              <a:sym typeface="Symbol" charset="0"/>
            </a:endParaRPr>
          </a:p>
          <a:p>
            <a:pPr>
              <a:spcBef>
                <a:spcPct val="50000"/>
              </a:spcBef>
              <a:defRPr/>
            </a:pPr>
            <a:r>
              <a:rPr lang="en-GB" sz="2000" dirty="0">
                <a:latin typeface="Arial" charset="0"/>
                <a:sym typeface="Symbol" charset="0"/>
              </a:rPr>
              <a:t>          </a:t>
            </a:r>
            <a:r>
              <a:rPr lang="en-GB" sz="2000" dirty="0" smtClean="0">
                <a:latin typeface="Arial" charset="0"/>
                <a:sym typeface="Symbol" charset="0"/>
              </a:rPr>
              <a:t> </a:t>
            </a:r>
            <a:r>
              <a:rPr lang="en-GB" sz="2000" dirty="0">
                <a:latin typeface="Arial" charset="0"/>
                <a:sym typeface="Symbol" charset="0"/>
              </a:rPr>
              <a:t>q = </a:t>
            </a:r>
            <a:r>
              <a:rPr lang="en-GB" sz="2000" dirty="0">
                <a:latin typeface="Arial" charset="0"/>
              </a:rPr>
              <a:t>p</a:t>
            </a:r>
            <a:r>
              <a:rPr lang="en-GB" sz="2000" dirty="0" smtClean="0">
                <a:latin typeface="Arial" charset="0"/>
                <a:sym typeface="Symbol" charset="0"/>
              </a:rPr>
              <a:t></a:t>
            </a:r>
          </a:p>
          <a:p>
            <a:pPr>
              <a:spcBef>
                <a:spcPct val="50000"/>
              </a:spcBef>
              <a:defRPr/>
            </a:pPr>
            <a:r>
              <a:rPr lang="en-GB" sz="2000" dirty="0" smtClean="0">
                <a:latin typeface="Arial" charset="0"/>
                <a:sym typeface="Symbol" charset="0"/>
              </a:rPr>
              <a:t>                                 q =  p</a:t>
            </a:r>
            <a:r>
              <a:rPr lang="en-GB" sz="2000" dirty="0">
                <a:latin typeface="Arial" charset="0"/>
                <a:sym typeface="Symbol" charset="0"/>
              </a:rPr>
              <a:t> </a:t>
            </a:r>
          </a:p>
        </p:txBody>
      </p:sp>
      <p:sp>
        <p:nvSpPr>
          <p:cNvPr id="43013" name="Line 5"/>
          <p:cNvSpPr>
            <a:spLocks noChangeShapeType="1"/>
          </p:cNvSpPr>
          <p:nvPr/>
        </p:nvSpPr>
        <p:spPr bwMode="auto">
          <a:xfrm>
            <a:off x="5222089" y="3016546"/>
            <a:ext cx="2797175" cy="1395851"/>
          </a:xfrm>
          <a:prstGeom prst="line">
            <a:avLst/>
          </a:prstGeom>
          <a:noFill/>
          <a:ln w="3810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3014" name="Line 6"/>
          <p:cNvSpPr>
            <a:spLocks noChangeShapeType="1"/>
          </p:cNvSpPr>
          <p:nvPr/>
        </p:nvSpPr>
        <p:spPr bwMode="auto">
          <a:xfrm>
            <a:off x="5008563" y="975063"/>
            <a:ext cx="2836862" cy="425608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3015" name="Line 7"/>
          <p:cNvSpPr>
            <a:spLocks noChangeShapeType="1"/>
          </p:cNvSpPr>
          <p:nvPr/>
        </p:nvSpPr>
        <p:spPr bwMode="auto">
          <a:xfrm flipH="1" flipV="1">
            <a:off x="6019800" y="1423818"/>
            <a:ext cx="39688" cy="3790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3016" name="Line 8"/>
          <p:cNvSpPr>
            <a:spLocks noChangeShapeType="1"/>
          </p:cNvSpPr>
          <p:nvPr/>
        </p:nvSpPr>
        <p:spPr bwMode="auto">
          <a:xfrm flipH="1">
            <a:off x="6080125" y="5033615"/>
            <a:ext cx="2209800" cy="39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nvGrpSpPr>
          <p:cNvPr id="55304" name="Group 9"/>
          <p:cNvGrpSpPr>
            <a:grpSpLocks/>
          </p:cNvGrpSpPr>
          <p:nvPr/>
        </p:nvGrpSpPr>
        <p:grpSpPr bwMode="auto">
          <a:xfrm>
            <a:off x="1069903" y="1506576"/>
            <a:ext cx="4175125" cy="1714500"/>
            <a:chOff x="672" y="942"/>
            <a:chExt cx="2630" cy="1080"/>
          </a:xfrm>
        </p:grpSpPr>
        <p:sp>
          <p:nvSpPr>
            <p:cNvPr id="43018" name="Line 10"/>
            <p:cNvSpPr>
              <a:spLocks noChangeShapeType="1"/>
            </p:cNvSpPr>
            <p:nvPr/>
          </p:nvSpPr>
          <p:spPr bwMode="auto">
            <a:xfrm>
              <a:off x="672" y="942"/>
              <a:ext cx="13" cy="10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3019" name="Line 11"/>
            <p:cNvSpPr>
              <a:spLocks noChangeShapeType="1"/>
            </p:cNvSpPr>
            <p:nvPr/>
          </p:nvSpPr>
          <p:spPr bwMode="auto">
            <a:xfrm flipH="1">
              <a:off x="685" y="1997"/>
              <a:ext cx="2617" cy="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3020" name="Line 12"/>
            <p:cNvSpPr>
              <a:spLocks noChangeShapeType="1"/>
            </p:cNvSpPr>
            <p:nvPr/>
          </p:nvSpPr>
          <p:spPr bwMode="auto">
            <a:xfrm flipH="1">
              <a:off x="672" y="1510"/>
              <a:ext cx="1979" cy="505"/>
            </a:xfrm>
            <a:prstGeom prst="line">
              <a:avLst/>
            </a:prstGeom>
            <a:noFill/>
            <a:ln w="38100">
              <a:solidFill>
                <a:srgbClr val="990033"/>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3021" name="Line 13"/>
            <p:cNvSpPr>
              <a:spLocks noChangeShapeType="1"/>
            </p:cNvSpPr>
            <p:nvPr/>
          </p:nvSpPr>
          <p:spPr bwMode="auto">
            <a:xfrm flipH="1" flipV="1">
              <a:off x="2262" y="1188"/>
              <a:ext cx="740" cy="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3022" name="Line 14"/>
            <p:cNvSpPr>
              <a:spLocks noChangeShapeType="1"/>
            </p:cNvSpPr>
            <p:nvPr/>
          </p:nvSpPr>
          <p:spPr bwMode="auto">
            <a:xfrm flipV="1">
              <a:off x="2697" y="1045"/>
              <a:ext cx="375" cy="463"/>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43023" name="Line 15"/>
            <p:cNvSpPr>
              <a:spLocks noChangeShapeType="1"/>
            </p:cNvSpPr>
            <p:nvPr/>
          </p:nvSpPr>
          <p:spPr bwMode="auto">
            <a:xfrm flipH="1">
              <a:off x="672" y="967"/>
              <a:ext cx="1071" cy="102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2" name="TextBox 1"/>
          <p:cNvSpPr txBox="1"/>
          <p:nvPr/>
        </p:nvSpPr>
        <p:spPr>
          <a:xfrm>
            <a:off x="71186" y="3228716"/>
            <a:ext cx="8387013" cy="3170099"/>
          </a:xfrm>
          <a:prstGeom prst="rect">
            <a:avLst/>
          </a:prstGeom>
          <a:noFill/>
        </p:spPr>
        <p:txBody>
          <a:bodyPr wrap="square" rtlCol="0">
            <a:spAutoFit/>
          </a:bodyPr>
          <a:lstStyle/>
          <a:p>
            <a:pPr>
              <a:spcBef>
                <a:spcPct val="50000"/>
              </a:spcBef>
              <a:defRPr/>
            </a:pPr>
            <a:r>
              <a:rPr lang="en-GB" sz="2000" dirty="0" err="1">
                <a:latin typeface="Arial" charset="0"/>
              </a:rPr>
              <a:t>dp</a:t>
            </a:r>
            <a:r>
              <a:rPr lang="en-GB" sz="2000" dirty="0" smtClean="0">
                <a:latin typeface="Arial" charset="0"/>
                <a:sym typeface="Symbol" charset="0"/>
              </a:rPr>
              <a:t> dv </a:t>
            </a:r>
            <a:r>
              <a:rPr lang="en-GB" sz="2000" dirty="0">
                <a:latin typeface="Arial" charset="0"/>
                <a:sym typeface="Symbol" charset="0"/>
              </a:rPr>
              <a:t>+ </a:t>
            </a:r>
            <a:r>
              <a:rPr lang="en-GB" sz="2000" dirty="0" err="1" smtClean="0">
                <a:latin typeface="Arial" charset="0"/>
                <a:sym typeface="Symbol" charset="0"/>
              </a:rPr>
              <a:t>dq</a:t>
            </a:r>
            <a:r>
              <a:rPr lang="en-GB" sz="2000" dirty="0" smtClean="0">
                <a:latin typeface="Arial" charset="0"/>
                <a:sym typeface="Symbol" charset="0"/>
              </a:rPr>
              <a:t> d</a:t>
            </a:r>
            <a:r>
              <a:rPr lang="en-GB" sz="2000" dirty="0">
                <a:latin typeface="Arial" charset="0"/>
                <a:sym typeface="Symbol" charset="0"/>
              </a:rPr>
              <a:t> = 0                 </a:t>
            </a:r>
            <a:r>
              <a:rPr lang="en-GB" sz="2000" dirty="0" smtClean="0">
                <a:latin typeface="Arial" charset="0"/>
                <a:sym typeface="Symbol" charset="0"/>
              </a:rPr>
              <a:t> </a:t>
            </a:r>
            <a:r>
              <a:rPr lang="en-GB" sz="2000" dirty="0">
                <a:latin typeface="Arial" charset="0"/>
                <a:sym typeface="Symbol" charset="0"/>
              </a:rPr>
              <a:t>associated </a:t>
            </a:r>
            <a:r>
              <a:rPr lang="en-GB" sz="2000" dirty="0" smtClean="0">
                <a:latin typeface="Arial" charset="0"/>
                <a:sym typeface="Symbol" charset="0"/>
              </a:rPr>
              <a:t>flow                 </a:t>
            </a:r>
            <a:r>
              <a:rPr lang="en-GB" sz="2000" dirty="0" err="1" smtClean="0">
                <a:latin typeface="Arial" charset="0"/>
                <a:sym typeface="Symbol" charset="0"/>
              </a:rPr>
              <a:t>cs</a:t>
            </a:r>
            <a:r>
              <a:rPr lang="en-GB" sz="2000" dirty="0" smtClean="0">
                <a:latin typeface="Arial" charset="0"/>
                <a:sym typeface="Symbol" charset="0"/>
              </a:rPr>
              <a:t>  line              </a:t>
            </a:r>
          </a:p>
          <a:p>
            <a:pPr>
              <a:spcBef>
                <a:spcPct val="50000"/>
              </a:spcBef>
              <a:defRPr/>
            </a:pPr>
            <a:r>
              <a:rPr lang="en-GB" sz="2000" dirty="0" smtClean="0">
                <a:latin typeface="Arial" charset="0"/>
              </a:rPr>
              <a:t>p</a:t>
            </a:r>
            <a:r>
              <a:rPr lang="en-GB" sz="2000" dirty="0" smtClean="0">
                <a:latin typeface="Arial" charset="0"/>
                <a:sym typeface="Symbol" charset="0"/>
              </a:rPr>
              <a:t> dv </a:t>
            </a:r>
            <a:r>
              <a:rPr lang="en-GB" sz="2000" dirty="0">
                <a:latin typeface="Arial" charset="0"/>
                <a:sym typeface="Symbol" charset="0"/>
              </a:rPr>
              <a:t>+ </a:t>
            </a:r>
            <a:r>
              <a:rPr lang="en-GB" sz="2000" dirty="0" smtClean="0">
                <a:latin typeface="Arial" charset="0"/>
                <a:sym typeface="Symbol" charset="0"/>
              </a:rPr>
              <a:t>q d</a:t>
            </a:r>
            <a:r>
              <a:rPr lang="en-GB" sz="2000" dirty="0">
                <a:latin typeface="Arial" charset="0"/>
                <a:sym typeface="Symbol" charset="0"/>
              </a:rPr>
              <a:t> =  </a:t>
            </a:r>
            <a:r>
              <a:rPr lang="en-GB" sz="2000" dirty="0">
                <a:latin typeface="Arial" charset="0"/>
              </a:rPr>
              <a:t>p</a:t>
            </a:r>
            <a:r>
              <a:rPr lang="en-GB" sz="2000" dirty="0">
                <a:latin typeface="Arial" charset="0"/>
                <a:sym typeface="Symbol" charset="0"/>
              </a:rPr>
              <a:t> d             dissipation </a:t>
            </a:r>
            <a:r>
              <a:rPr lang="en-GB" sz="2000" dirty="0" smtClean="0">
                <a:latin typeface="Arial" charset="0"/>
                <a:sym typeface="Symbol" charset="0"/>
              </a:rPr>
              <a:t>function                          </a:t>
            </a:r>
            <a:r>
              <a:rPr lang="en-GB" sz="2000" dirty="0">
                <a:latin typeface="Arial" charset="0"/>
                <a:sym typeface="Symbol" charset="0"/>
              </a:rPr>
              <a:t>  line</a:t>
            </a:r>
          </a:p>
          <a:p>
            <a:pPr>
              <a:spcBef>
                <a:spcPct val="50000"/>
              </a:spcBef>
              <a:defRPr/>
            </a:pPr>
            <a:r>
              <a:rPr lang="en-GB" sz="2000" dirty="0">
                <a:latin typeface="Arial" charset="0"/>
                <a:sym typeface="Symbol" charset="0"/>
              </a:rPr>
              <a:t>D</a:t>
            </a:r>
            <a:r>
              <a:rPr lang="en-GB" sz="2000" dirty="0" smtClean="0">
                <a:latin typeface="Arial" charset="0"/>
                <a:sym typeface="Symbol" charset="0"/>
              </a:rPr>
              <a:t>ivide both </a:t>
            </a:r>
            <a:r>
              <a:rPr lang="en-GB" sz="2000" dirty="0">
                <a:latin typeface="Arial" charset="0"/>
                <a:sym typeface="Symbol" charset="0"/>
              </a:rPr>
              <a:t>sides by </a:t>
            </a:r>
            <a:r>
              <a:rPr lang="en-GB" sz="2000" dirty="0" smtClean="0">
                <a:latin typeface="Arial" charset="0"/>
                <a:sym typeface="Symbol" charset="0"/>
              </a:rPr>
              <a:t>p</a:t>
            </a:r>
            <a:r>
              <a:rPr lang="en-GB" sz="2000" dirty="0">
                <a:latin typeface="Arial" charset="0"/>
                <a:sym typeface="Symbol" charset="0"/>
              </a:rPr>
              <a:t></a:t>
            </a:r>
            <a:r>
              <a:rPr lang="en-GB" sz="2000" dirty="0" smtClean="0">
                <a:latin typeface="Arial" charset="0"/>
                <a:sym typeface="Symbol" charset="0"/>
              </a:rPr>
              <a:t> </a:t>
            </a:r>
            <a:r>
              <a:rPr lang="en-GB" sz="2000" dirty="0">
                <a:latin typeface="Arial" charset="0"/>
                <a:sym typeface="Symbol" charset="0"/>
              </a:rPr>
              <a:t>d </a:t>
            </a:r>
            <a:r>
              <a:rPr lang="en-GB" sz="2000" dirty="0" smtClean="0">
                <a:latin typeface="Arial" charset="0"/>
                <a:sym typeface="Symbol" charset="0"/>
              </a:rPr>
              <a:t>and then </a:t>
            </a:r>
            <a:r>
              <a:rPr lang="en-GB" sz="2000" dirty="0">
                <a:latin typeface="Arial" charset="0"/>
                <a:sym typeface="Symbol" charset="0"/>
              </a:rPr>
              <a:t>eliminate dv/d</a:t>
            </a:r>
            <a:endParaRPr lang="en-GB" sz="2000" dirty="0" smtClean="0">
              <a:latin typeface="Arial" charset="0"/>
              <a:sym typeface="Symbol" charset="0"/>
            </a:endParaRPr>
          </a:p>
          <a:p>
            <a:pPr>
              <a:spcBef>
                <a:spcPct val="50000"/>
              </a:spcBef>
              <a:defRPr/>
            </a:pPr>
            <a:r>
              <a:rPr lang="en-GB" sz="2000" dirty="0" smtClean="0">
                <a:latin typeface="Arial" charset="0"/>
                <a:sym typeface="Symbol" charset="0"/>
              </a:rPr>
              <a:t>dv</a:t>
            </a:r>
            <a:r>
              <a:rPr lang="en-GB" sz="2000" dirty="0">
                <a:latin typeface="Arial" charset="0"/>
                <a:sym typeface="Symbol" charset="0"/>
              </a:rPr>
              <a:t>/d = </a:t>
            </a:r>
            <a:r>
              <a:rPr lang="en-GB" sz="2000" dirty="0" smtClean="0">
                <a:latin typeface="Arial" charset="0"/>
                <a:sym typeface="Symbol" charset="0"/>
              </a:rPr>
              <a:t>- (</a:t>
            </a:r>
            <a:r>
              <a:rPr lang="en-GB" sz="2000" dirty="0" err="1">
                <a:latin typeface="Arial" charset="0"/>
                <a:sym typeface="Symbol" charset="0"/>
              </a:rPr>
              <a:t>dq</a:t>
            </a:r>
            <a:r>
              <a:rPr lang="en-GB" sz="2000" dirty="0">
                <a:latin typeface="Arial" charset="0"/>
                <a:sym typeface="Symbol" charset="0"/>
              </a:rPr>
              <a:t>/</a:t>
            </a:r>
            <a:r>
              <a:rPr lang="en-GB" sz="2000" dirty="0" err="1">
                <a:latin typeface="Arial" charset="0"/>
              </a:rPr>
              <a:t>dp</a:t>
            </a:r>
            <a:r>
              <a:rPr lang="en-GB" sz="2000" dirty="0">
                <a:latin typeface="Arial" charset="0"/>
                <a:sym typeface="Symbol" charset="0"/>
              </a:rPr>
              <a:t></a:t>
            </a:r>
            <a:r>
              <a:rPr lang="en-GB" sz="2000" dirty="0" smtClean="0">
                <a:latin typeface="Arial" charset="0"/>
                <a:sym typeface="Symbol" charset="0"/>
              </a:rPr>
              <a:t>) =  - (</a:t>
            </a:r>
            <a:r>
              <a:rPr lang="en-GB" sz="2000" dirty="0">
                <a:latin typeface="Arial" charset="0"/>
                <a:sym typeface="Symbol" charset="0"/>
              </a:rPr>
              <a:t>q/</a:t>
            </a:r>
            <a:r>
              <a:rPr lang="en-GB" sz="2000" dirty="0">
                <a:latin typeface="Arial" charset="0"/>
              </a:rPr>
              <a:t>p</a:t>
            </a:r>
            <a:r>
              <a:rPr lang="en-GB" sz="2000" dirty="0">
                <a:latin typeface="Arial" charset="0"/>
                <a:sym typeface="Symbol" charset="0"/>
              </a:rPr>
              <a:t></a:t>
            </a:r>
            <a:r>
              <a:rPr lang="en-GB" sz="2000" dirty="0" smtClean="0">
                <a:latin typeface="Arial" charset="0"/>
                <a:sym typeface="Symbol" charset="0"/>
              </a:rPr>
              <a:t>). </a:t>
            </a:r>
            <a:endParaRPr lang="en-GB" sz="2000" dirty="0">
              <a:latin typeface="Arial" charset="0"/>
              <a:sym typeface="Symbol" charset="0"/>
            </a:endParaRPr>
          </a:p>
          <a:p>
            <a:pPr>
              <a:spcBef>
                <a:spcPct val="50000"/>
              </a:spcBef>
              <a:defRPr/>
            </a:pPr>
            <a:r>
              <a:rPr lang="en-GB" sz="2000" dirty="0">
                <a:latin typeface="Arial" charset="0"/>
                <a:sym typeface="Symbol" charset="0"/>
              </a:rPr>
              <a:t>With =q/p then d/</a:t>
            </a:r>
            <a:r>
              <a:rPr lang="en-GB" sz="2000" dirty="0" err="1">
                <a:latin typeface="Arial" charset="0"/>
                <a:sym typeface="Symbol" charset="0"/>
              </a:rPr>
              <a:t>dp</a:t>
            </a:r>
            <a:r>
              <a:rPr lang="en-GB" sz="2000" dirty="0">
                <a:latin typeface="Arial" charset="0"/>
                <a:sym typeface="Symbol" charset="0"/>
              </a:rPr>
              <a:t>=1/p(</a:t>
            </a:r>
            <a:r>
              <a:rPr lang="en-GB" sz="2000" dirty="0" err="1">
                <a:latin typeface="Arial" charset="0"/>
                <a:sym typeface="Symbol" charset="0"/>
              </a:rPr>
              <a:t>dq</a:t>
            </a:r>
            <a:r>
              <a:rPr lang="en-GB" sz="2000" dirty="0">
                <a:latin typeface="Arial" charset="0"/>
                <a:sym typeface="Symbol" charset="0"/>
              </a:rPr>
              <a:t>/</a:t>
            </a:r>
            <a:r>
              <a:rPr lang="en-GB" sz="2000" dirty="0" err="1">
                <a:latin typeface="Arial" charset="0"/>
                <a:sym typeface="Symbol" charset="0"/>
              </a:rPr>
              <a:t>dp</a:t>
            </a:r>
            <a:r>
              <a:rPr lang="en-GB" sz="2000" dirty="0">
                <a:latin typeface="Arial" charset="0"/>
                <a:sym typeface="Symbol" charset="0"/>
              </a:rPr>
              <a:t>-q/p) = -/p</a:t>
            </a:r>
            <a:r>
              <a:rPr lang="en-GB" sz="2000" dirty="0" smtClean="0">
                <a:latin typeface="Arial" charset="0"/>
                <a:sym typeface="Symbol" charset="0"/>
              </a:rPr>
              <a:t>.</a:t>
            </a:r>
            <a:r>
              <a:rPr lang="en-GB" sz="2000" dirty="0">
                <a:latin typeface="Arial" charset="0"/>
                <a:sym typeface="Symbol" charset="0"/>
              </a:rPr>
              <a:t> </a:t>
            </a:r>
            <a:r>
              <a:rPr lang="en-GB" sz="2000" dirty="0" smtClean="0">
                <a:latin typeface="Arial" charset="0"/>
                <a:sym typeface="Symbol" charset="0"/>
              </a:rPr>
              <a:t>                    ln</a:t>
            </a:r>
            <a:r>
              <a:rPr lang="en-GB" sz="2000" dirty="0">
                <a:latin typeface="Arial" charset="0"/>
                <a:sym typeface="Symbol" charset="0"/>
              </a:rPr>
              <a:t>(p</a:t>
            </a:r>
            <a:r>
              <a:rPr lang="en-GB" sz="2000" dirty="0" smtClean="0">
                <a:latin typeface="Arial" charset="0"/>
                <a:sym typeface="Symbol" charset="0"/>
              </a:rPr>
              <a:t>)</a:t>
            </a:r>
          </a:p>
          <a:p>
            <a:pPr>
              <a:spcBef>
                <a:spcPct val="50000"/>
              </a:spcBef>
              <a:defRPr/>
            </a:pPr>
            <a:r>
              <a:rPr lang="en-GB" sz="2000" dirty="0" smtClean="0">
                <a:latin typeface="Arial" charset="0"/>
                <a:sym typeface="Symbol" charset="0"/>
              </a:rPr>
              <a:t>                     </a:t>
            </a:r>
            <a:endParaRPr lang="en-GB" sz="2000" dirty="0">
              <a:latin typeface="Arial" charset="0"/>
              <a:sym typeface="Symbol" charset="0"/>
            </a:endParaRPr>
          </a:p>
          <a:p>
            <a:pPr>
              <a:spcBef>
                <a:spcPct val="50000"/>
              </a:spcBef>
              <a:defRPr/>
            </a:pPr>
            <a:r>
              <a:rPr lang="en-GB" sz="2000" dirty="0">
                <a:latin typeface="Arial" charset="0"/>
                <a:sym typeface="Symbol" charset="0"/>
              </a:rPr>
              <a:t>Hence ln </a:t>
            </a:r>
            <a:r>
              <a:rPr lang="en-GB" sz="2000" dirty="0">
                <a:latin typeface="Arial" charset="0"/>
              </a:rPr>
              <a:t>p</a:t>
            </a:r>
            <a:r>
              <a:rPr lang="en-GB" sz="2000" dirty="0">
                <a:latin typeface="Arial" charset="0"/>
                <a:sym typeface="Symbol" charset="0"/>
              </a:rPr>
              <a:t> d= -</a:t>
            </a:r>
            <a:r>
              <a:rPr lang="en-GB" sz="2000" dirty="0" err="1">
                <a:latin typeface="Arial" charset="0"/>
                <a:sym typeface="Symbol" charset="0"/>
              </a:rPr>
              <a:t>dp</a:t>
            </a:r>
            <a:r>
              <a:rPr lang="en-GB" sz="2000" dirty="0">
                <a:latin typeface="Arial" charset="0"/>
                <a:sym typeface="Symbol" charset="0"/>
              </a:rPr>
              <a:t>/p. When integrated this gives /=1-ln(p/</a:t>
            </a:r>
            <a:r>
              <a:rPr lang="en-GB" sz="2000" dirty="0" err="1">
                <a:latin typeface="Arial" charset="0"/>
                <a:sym typeface="Symbol" charset="0"/>
              </a:rPr>
              <a:t>p</a:t>
            </a:r>
            <a:r>
              <a:rPr lang="en-GB" sz="2000" baseline="-25000" dirty="0" err="1">
                <a:latin typeface="Arial" charset="0"/>
                <a:sym typeface="Symbol" charset="0"/>
              </a:rPr>
              <a:t>c</a:t>
            </a:r>
            <a:r>
              <a:rPr lang="en-GB" sz="2000" dirty="0">
                <a:latin typeface="Arial" charset="0"/>
                <a:sym typeface="Symbol" charset="0"/>
              </a:rPr>
              <a:t>)</a:t>
            </a:r>
            <a:r>
              <a:rPr lang="en-GB" sz="2000" dirty="0">
                <a:solidFill>
                  <a:schemeClr val="accent2"/>
                </a:solidFill>
                <a:latin typeface="Arial" charset="0"/>
                <a:sym typeface="Symbol" charset="0"/>
              </a:rPr>
              <a:t>.</a:t>
            </a:r>
          </a:p>
        </p:txBody>
      </p:sp>
      <p:sp>
        <p:nvSpPr>
          <p:cNvPr id="18" name="Line 6"/>
          <p:cNvSpPr>
            <a:spLocks noChangeShapeType="1"/>
          </p:cNvSpPr>
          <p:nvPr/>
        </p:nvSpPr>
        <p:spPr bwMode="auto">
          <a:xfrm>
            <a:off x="5837553" y="1174943"/>
            <a:ext cx="2836862" cy="425608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3" name="TextBox 2"/>
          <p:cNvSpPr txBox="1"/>
          <p:nvPr/>
        </p:nvSpPr>
        <p:spPr>
          <a:xfrm>
            <a:off x="64302" y="40303"/>
            <a:ext cx="418654" cy="369332"/>
          </a:xfrm>
          <a:prstGeom prst="rect">
            <a:avLst/>
          </a:prstGeom>
          <a:noFill/>
        </p:spPr>
        <p:txBody>
          <a:bodyPr wrap="none" rtlCol="0">
            <a:spAutoFit/>
          </a:bodyPr>
          <a:lstStyle/>
          <a:p>
            <a:r>
              <a:rPr lang="en-GB" dirty="0" smtClean="0"/>
              <a:t>22</a:t>
            </a:r>
            <a:endParaRPr lang="en-GB" dirty="0"/>
          </a:p>
        </p:txBody>
      </p:sp>
    </p:spTree>
    <p:extLst>
      <p:ext uri="{BB962C8B-B14F-4D97-AF65-F5344CB8AC3E}">
        <p14:creationId xmlns:p14="http://schemas.microsoft.com/office/powerpoint/2010/main" val="37090231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381000" y="5257800"/>
            <a:ext cx="2158860" cy="830360"/>
          </a:xfrm>
        </p:spPr>
        <p:txBody>
          <a:bodyPr>
            <a:normAutofit fontScale="90000"/>
          </a:bodyPr>
          <a:lstStyle/>
          <a:p>
            <a:pPr algn="l" eaLnBrk="1" hangingPunct="1">
              <a:defRPr/>
            </a:pPr>
            <a:r>
              <a:rPr lang="en-GB" sz="2400" dirty="0" smtClean="0">
                <a:latin typeface="Arial" charset="0"/>
                <a:cs typeface="+mj-cs"/>
              </a:rPr>
              <a:t>Thurairajah’s (1961) analysis</a:t>
            </a:r>
            <a:r>
              <a:rPr lang="en-GB" sz="2800" dirty="0" smtClean="0">
                <a:latin typeface="Arial" charset="0"/>
                <a:cs typeface="+mj-cs"/>
              </a:rPr>
              <a:t> </a:t>
            </a:r>
            <a:endParaRPr lang="en-US" sz="2800" dirty="0" smtClean="0">
              <a:latin typeface="Arial" charset="0"/>
              <a:cs typeface="+mj-cs"/>
            </a:endParaRPr>
          </a:p>
        </p:txBody>
      </p:sp>
      <p:pic>
        <p:nvPicPr>
          <p:cNvPr id="564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038" y="0"/>
            <a:ext cx="62277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Box 3"/>
          <p:cNvSpPr txBox="1"/>
          <p:nvPr/>
        </p:nvSpPr>
        <p:spPr>
          <a:xfrm>
            <a:off x="-16812" y="0"/>
            <a:ext cx="418654" cy="369332"/>
          </a:xfrm>
          <a:prstGeom prst="rect">
            <a:avLst/>
          </a:prstGeom>
          <a:noFill/>
        </p:spPr>
        <p:txBody>
          <a:bodyPr wrap="none" rtlCol="0">
            <a:spAutoFit/>
          </a:bodyPr>
          <a:lstStyle/>
          <a:p>
            <a:r>
              <a:rPr lang="en-GB" dirty="0" smtClean="0"/>
              <a:t>23</a:t>
            </a:r>
            <a:endParaRPr lang="en-GB" dirty="0"/>
          </a:p>
        </p:txBody>
      </p:sp>
    </p:spTree>
    <p:extLst>
      <p:ext uri="{BB962C8B-B14F-4D97-AF65-F5344CB8AC3E}">
        <p14:creationId xmlns:p14="http://schemas.microsoft.com/office/powerpoint/2010/main" val="27412050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509" name="Picture 5" descr="andrew-qp-diagra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7088" y="0"/>
            <a:ext cx="7561262" cy="554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61513" name="Text Box 9"/>
          <p:cNvSpPr txBox="1">
            <a:spLocks noChangeArrowheads="1"/>
          </p:cNvSpPr>
          <p:nvPr/>
        </p:nvSpPr>
        <p:spPr bwMode="auto">
          <a:xfrm>
            <a:off x="2122488" y="5805488"/>
            <a:ext cx="439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400" dirty="0" smtClean="0">
                <a:solidFill>
                  <a:srgbClr val="FF0000"/>
                </a:solidFill>
                <a:latin typeface="Arial" charset="0"/>
                <a:cs typeface="+mn-cs"/>
              </a:rPr>
              <a:t>Thompson (1962) </a:t>
            </a:r>
            <a:r>
              <a:rPr lang="en-GB" sz="2400" dirty="0">
                <a:solidFill>
                  <a:srgbClr val="FF0000"/>
                </a:solidFill>
                <a:latin typeface="Arial" charset="0"/>
                <a:cs typeface="+mn-cs"/>
              </a:rPr>
              <a:t>creep data </a:t>
            </a:r>
            <a:endParaRPr lang="en-US" sz="2400" dirty="0">
              <a:solidFill>
                <a:srgbClr val="FF0000"/>
              </a:solidFill>
              <a:latin typeface="Arial" charset="0"/>
              <a:cs typeface="+mn-cs"/>
            </a:endParaRPr>
          </a:p>
        </p:txBody>
      </p:sp>
      <p:sp>
        <p:nvSpPr>
          <p:cNvPr id="2" name="TextBox 1"/>
          <p:cNvSpPr txBox="1"/>
          <p:nvPr/>
        </p:nvSpPr>
        <p:spPr>
          <a:xfrm>
            <a:off x="4386806" y="2702560"/>
            <a:ext cx="2320617" cy="830997"/>
          </a:xfrm>
          <a:prstGeom prst="rect">
            <a:avLst/>
          </a:prstGeom>
          <a:noFill/>
        </p:spPr>
        <p:txBody>
          <a:bodyPr wrap="none" rtlCol="0">
            <a:spAutoFit/>
          </a:bodyPr>
          <a:lstStyle/>
          <a:p>
            <a:pPr algn="ctr"/>
            <a:r>
              <a:rPr lang="en-GB" sz="2400" dirty="0">
                <a:solidFill>
                  <a:srgbClr val="FF0000"/>
                </a:solidFill>
              </a:rPr>
              <a:t>Cam clay </a:t>
            </a:r>
            <a:r>
              <a:rPr lang="en-GB" sz="2400" dirty="0" smtClean="0">
                <a:solidFill>
                  <a:srgbClr val="FF0000"/>
                </a:solidFill>
              </a:rPr>
              <a:t>curve is </a:t>
            </a:r>
          </a:p>
          <a:p>
            <a:pPr algn="ctr"/>
            <a:r>
              <a:rPr lang="en-GB" sz="2400" dirty="0" smtClean="0">
                <a:solidFill>
                  <a:srgbClr val="FF0000"/>
                </a:solidFill>
              </a:rPr>
              <a:t>creep strength</a:t>
            </a:r>
            <a:endParaRPr lang="en-GB" sz="2400" dirty="0">
              <a:solidFill>
                <a:srgbClr val="FF0000"/>
              </a:solidFill>
            </a:endParaRPr>
          </a:p>
        </p:txBody>
      </p:sp>
      <p:sp>
        <p:nvSpPr>
          <p:cNvPr id="5" name="TextBox 4"/>
          <p:cNvSpPr txBox="1"/>
          <p:nvPr/>
        </p:nvSpPr>
        <p:spPr>
          <a:xfrm>
            <a:off x="-16812" y="0"/>
            <a:ext cx="418654" cy="369332"/>
          </a:xfrm>
          <a:prstGeom prst="rect">
            <a:avLst/>
          </a:prstGeom>
          <a:noFill/>
        </p:spPr>
        <p:txBody>
          <a:bodyPr wrap="none" rtlCol="0">
            <a:spAutoFit/>
          </a:bodyPr>
          <a:lstStyle/>
          <a:p>
            <a:r>
              <a:rPr lang="en-GB" dirty="0" smtClean="0"/>
              <a:t>24</a:t>
            </a:r>
            <a:endParaRPr lang="en-GB" dirty="0"/>
          </a:p>
        </p:txBody>
      </p:sp>
    </p:spTree>
    <p:extLst>
      <p:ext uri="{BB962C8B-B14F-4D97-AF65-F5344CB8AC3E}">
        <p14:creationId xmlns:p14="http://schemas.microsoft.com/office/powerpoint/2010/main" val="3320529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10"/>
            <a:ext cx="8229600" cy="922338"/>
          </a:xfrm>
        </p:spPr>
        <p:txBody>
          <a:bodyPr/>
          <a:lstStyle/>
          <a:p>
            <a:pPr>
              <a:defRPr/>
            </a:pPr>
            <a:r>
              <a:rPr lang="en-US" sz="3200" dirty="0" smtClean="0"/>
              <a:t>London clay “cut-face stand</a:t>
            </a:r>
            <a:r>
              <a:rPr lang="en-US" sz="3200" dirty="0"/>
              <a:t>-</a:t>
            </a:r>
            <a:r>
              <a:rPr lang="en-US" sz="3200" dirty="0" smtClean="0"/>
              <a:t>up” </a:t>
            </a:r>
            <a:r>
              <a:rPr lang="en-US" sz="3200" dirty="0"/>
              <a:t>model </a:t>
            </a:r>
            <a:r>
              <a:rPr lang="en-US" sz="3200" dirty="0" smtClean="0"/>
              <a:t>test  </a:t>
            </a:r>
            <a:endParaRPr lang="en-US" sz="3200" dirty="0"/>
          </a:p>
        </p:txBody>
      </p:sp>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0" y="1139825"/>
            <a:ext cx="30480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050" y="3905250"/>
            <a:ext cx="3124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992438"/>
            <a:ext cx="30591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5"/>
          <p:cNvSpPr txBox="1">
            <a:spLocks noChangeArrowheads="1"/>
          </p:cNvSpPr>
          <p:nvPr/>
        </p:nvSpPr>
        <p:spPr bwMode="auto">
          <a:xfrm>
            <a:off x="179388" y="813955"/>
            <a:ext cx="5832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Henkel (1956) shows moist slip-surfaces in stiff fissured ‘lubricated-</a:t>
            </a:r>
            <a:r>
              <a:rPr lang="en-US" dirty="0" smtClean="0"/>
              <a:t>block” </a:t>
            </a:r>
            <a:r>
              <a:rPr lang="en-US" dirty="0"/>
              <a:t>London clay rubble behind an old retaining wall.</a:t>
            </a:r>
          </a:p>
          <a:p>
            <a:pPr eaLnBrk="1" hangingPunct="1"/>
            <a:r>
              <a:rPr lang="en-US" dirty="0"/>
              <a:t>Skempton suggested that clay strength is   </a:t>
            </a:r>
          </a:p>
        </p:txBody>
      </p:sp>
      <p:sp>
        <p:nvSpPr>
          <p:cNvPr id="19462" name="TextBox 6"/>
          <p:cNvSpPr txBox="1">
            <a:spLocks noChangeArrowheads="1"/>
          </p:cNvSpPr>
          <p:nvPr/>
        </p:nvSpPr>
        <p:spPr bwMode="auto">
          <a:xfrm>
            <a:off x="3121748" y="2287242"/>
            <a:ext cx="2849201"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time dependent. An alternative is for stand-up to involve diffusive swelling to Critical-state failure as in this model of </a:t>
            </a:r>
            <a:r>
              <a:rPr lang="en-US" dirty="0"/>
              <a:t>Bradwell cut </a:t>
            </a:r>
            <a:r>
              <a:rPr lang="en-US" dirty="0" smtClean="0"/>
              <a:t>stand</a:t>
            </a:r>
            <a:r>
              <a:rPr lang="en-US" dirty="0"/>
              <a:t>-up </a:t>
            </a:r>
            <a:r>
              <a:rPr lang="en-US" dirty="0" smtClean="0"/>
              <a:t>time (i.e. Lyndon &amp; Schofield 1972, not </a:t>
            </a:r>
            <a:r>
              <a:rPr lang="en-GB" dirty="0"/>
              <a:t>Skempton &amp; La </a:t>
            </a:r>
            <a:r>
              <a:rPr lang="en-GB" dirty="0" smtClean="0"/>
              <a:t>Rochelle1965)</a:t>
            </a:r>
            <a:r>
              <a:rPr lang="en-US" dirty="0" smtClean="0"/>
              <a:t> </a:t>
            </a:r>
            <a:endParaRPr lang="en-US" dirty="0"/>
          </a:p>
        </p:txBody>
      </p:sp>
      <p:sp>
        <p:nvSpPr>
          <p:cNvPr id="8" name="Line 1049"/>
          <p:cNvSpPr>
            <a:spLocks noChangeShapeType="1"/>
          </p:cNvSpPr>
          <p:nvPr/>
        </p:nvSpPr>
        <p:spPr bwMode="auto">
          <a:xfrm>
            <a:off x="5970949" y="4885383"/>
            <a:ext cx="448336" cy="141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0" name="TextBox 9"/>
          <p:cNvSpPr txBox="1"/>
          <p:nvPr/>
        </p:nvSpPr>
        <p:spPr>
          <a:xfrm>
            <a:off x="-16812" y="0"/>
            <a:ext cx="418654" cy="369332"/>
          </a:xfrm>
          <a:prstGeom prst="rect">
            <a:avLst/>
          </a:prstGeom>
          <a:noFill/>
        </p:spPr>
        <p:txBody>
          <a:bodyPr wrap="none" rtlCol="0">
            <a:spAutoFit/>
          </a:bodyPr>
          <a:lstStyle/>
          <a:p>
            <a:r>
              <a:rPr lang="en-GB" dirty="0" smtClean="0"/>
              <a:t>25</a:t>
            </a:r>
            <a:endParaRPr lang="en-GB" dirty="0"/>
          </a:p>
        </p:txBody>
      </p:sp>
    </p:spTree>
    <p:extLst>
      <p:ext uri="{BB962C8B-B14F-4D97-AF65-F5344CB8AC3E}">
        <p14:creationId xmlns:p14="http://schemas.microsoft.com/office/powerpoint/2010/main" val="31747062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defRPr/>
            </a:pPr>
            <a:endParaRPr lang="en-US" dirty="0" smtClean="0">
              <a:cs typeface="+mj-cs"/>
            </a:endParaRPr>
          </a:p>
        </p:txBody>
      </p:sp>
      <p:pic>
        <p:nvPicPr>
          <p:cNvPr id="18434" name="Picture 3" descr="Picture 19.pdf                                                 000C2AD6Macintosh HD                   87E6A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550" y="3416300"/>
            <a:ext cx="8509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10;Picture 1.pdf                                                  00011145Macintosh HD                   87E6A3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1859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67534" y="260350"/>
            <a:ext cx="8008154" cy="1495800"/>
          </a:xfrm>
        </p:spPr>
        <p:txBody>
          <a:bodyPr>
            <a:normAutofit/>
          </a:bodyPr>
          <a:lstStyle/>
          <a:p>
            <a:pPr eaLnBrk="1" hangingPunct="1">
              <a:defRPr/>
            </a:pPr>
            <a:r>
              <a:rPr lang="en-GB" sz="3200" dirty="0" smtClean="0"/>
              <a:t>A b</a:t>
            </a:r>
            <a:r>
              <a:rPr lang="en-GB" sz="3200" dirty="0" smtClean="0">
                <a:cs typeface="+mj-cs"/>
              </a:rPr>
              <a:t>ackdrop will </a:t>
            </a:r>
            <a:r>
              <a:rPr lang="en-GB" sz="3200" dirty="0" smtClean="0"/>
              <a:t>reduce</a:t>
            </a:r>
            <a:r>
              <a:rPr lang="en-GB" sz="3200" dirty="0" smtClean="0">
                <a:cs typeface="+mj-cs"/>
              </a:rPr>
              <a:t> sewer flow rate, but will cause deep trench-heading damage </a:t>
            </a:r>
            <a:endParaRPr lang="en-US" sz="3200" dirty="0" smtClean="0">
              <a:cs typeface="+mj-cs"/>
            </a:endParaRPr>
          </a:p>
        </p:txBody>
      </p:sp>
      <p:pic>
        <p:nvPicPr>
          <p:cNvPr id="25602" name="Picture 3" descr="www.draindomain.com_internal dropsh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50740"/>
            <a:ext cx="446405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913" y="2555540"/>
            <a:ext cx="35337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3307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Documents and Settings\tc302\Desktop\Powerpoint images - Post Prandial 2011\Axisymmetrix excavatio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310832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3" descr="C:\Documents and Settings\tc302\Desktop\Powerpoint images - Post Prandial 2011\Idealisation of trench heading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76250"/>
            <a:ext cx="51816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2871" y="5254334"/>
            <a:ext cx="3371867" cy="830997"/>
          </a:xfrm>
          <a:prstGeom prst="rect">
            <a:avLst/>
          </a:prstGeom>
          <a:noFill/>
        </p:spPr>
        <p:txBody>
          <a:bodyPr wrap="square" rtlCol="0">
            <a:spAutoFit/>
          </a:bodyPr>
          <a:lstStyle/>
          <a:p>
            <a:r>
              <a:rPr lang="en-US" sz="2400" dirty="0" err="1" smtClean="0">
                <a:latin typeface="Arial"/>
              </a:rPr>
              <a:t>Kusakabe’s</a:t>
            </a:r>
            <a:r>
              <a:rPr lang="en-US" sz="2400" dirty="0" smtClean="0">
                <a:latin typeface="Arial"/>
              </a:rPr>
              <a:t> model tests for British Gas</a:t>
            </a:r>
            <a:endParaRPr lang="en-US" sz="2400" dirty="0">
              <a:latin typeface="Arial"/>
            </a:endParaRPr>
          </a:p>
        </p:txBody>
      </p:sp>
    </p:spTree>
    <p:extLst>
      <p:ext uri="{BB962C8B-B14F-4D97-AF65-F5344CB8AC3E}">
        <p14:creationId xmlns:p14="http://schemas.microsoft.com/office/powerpoint/2010/main" val="37909630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Documents and Settings\tc302\Desktop\Powerpoint images - Post Prandial 2011\Radiograoh showing faliure mechanism of axisymmetric excavatio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3375"/>
            <a:ext cx="3449638"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3" descr="C:\Documents and Settings\tc302\Desktop\Powerpoint images - Post Prandial 2011\Photograph of deformation of ground adjacent to axisymmetric excavation.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60350"/>
            <a:ext cx="34258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C:\Documents and Settings\tc302\Desktop\Powerpoint images - Post Prandial 2011\Velocity field for mechanism A.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810000"/>
            <a:ext cx="2608263"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3989388" y="4189298"/>
            <a:ext cx="496576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Arial" charset="0"/>
              </a:rPr>
              <a:t>1980 centrifuge-model test by </a:t>
            </a:r>
            <a:r>
              <a:rPr lang="en-US" sz="2400" dirty="0">
                <a:latin typeface="Arial" charset="0"/>
              </a:rPr>
              <a:t>PhD research student Osamu </a:t>
            </a:r>
            <a:r>
              <a:rPr lang="en-US" sz="2400" dirty="0" err="1">
                <a:latin typeface="Arial" charset="0"/>
              </a:rPr>
              <a:t>Kusakabe</a:t>
            </a:r>
            <a:r>
              <a:rPr lang="en-US" sz="2400" dirty="0">
                <a:latin typeface="Arial" charset="0"/>
              </a:rPr>
              <a:t> </a:t>
            </a:r>
            <a:r>
              <a:rPr lang="en-US" sz="2400" dirty="0" smtClean="0">
                <a:latin typeface="Arial" charset="0"/>
              </a:rPr>
              <a:t>(now Professor, Tokyo </a:t>
            </a:r>
            <a:r>
              <a:rPr lang="en-US" sz="2400" dirty="0">
                <a:latin typeface="Arial" charset="0"/>
              </a:rPr>
              <a:t>Institute of </a:t>
            </a:r>
            <a:r>
              <a:rPr lang="en-US" sz="2400" dirty="0" smtClean="0">
                <a:latin typeface="Arial" charset="0"/>
              </a:rPr>
              <a:t>Technology) showed axisymmetric circular shaft </a:t>
            </a:r>
            <a:r>
              <a:rPr lang="en-US" sz="2400" dirty="0">
                <a:latin typeface="Arial" charset="0"/>
              </a:rPr>
              <a:t>failure </a:t>
            </a:r>
            <a:r>
              <a:rPr lang="en-US" sz="2400" dirty="0" smtClean="0">
                <a:latin typeface="Arial" charset="0"/>
              </a:rPr>
              <a:t>mechanism.</a:t>
            </a:r>
            <a:endParaRPr lang="en-US" sz="2400" dirty="0">
              <a:latin typeface="Arial" charset="0"/>
            </a:endParaRPr>
          </a:p>
        </p:txBody>
      </p:sp>
    </p:spTree>
    <p:extLst>
      <p:ext uri="{BB962C8B-B14F-4D97-AF65-F5344CB8AC3E}">
        <p14:creationId xmlns:p14="http://schemas.microsoft.com/office/powerpoint/2010/main" val="1648579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74" y="248823"/>
            <a:ext cx="9122726" cy="6370974"/>
          </a:xfrm>
          <a:prstGeom prst="rect">
            <a:avLst/>
          </a:prstGeom>
        </p:spPr>
        <p:txBody>
          <a:bodyPr wrap="square">
            <a:spAutoFit/>
          </a:bodyPr>
          <a:lstStyle/>
          <a:p>
            <a:r>
              <a:rPr lang="en-GB" sz="2400" dirty="0">
                <a:latin typeface="Arial"/>
              </a:rPr>
              <a:t>Terzaghi (1936) </a:t>
            </a:r>
            <a:r>
              <a:rPr lang="en-GB" sz="2400" dirty="0" smtClean="0">
                <a:latin typeface="Arial"/>
              </a:rPr>
              <a:t>wrote that there is a “Fundamental fallacy…” as he </a:t>
            </a:r>
            <a:r>
              <a:rPr lang="en-GB" sz="2400" dirty="0">
                <a:latin typeface="Arial"/>
              </a:rPr>
              <a:t>measured </a:t>
            </a:r>
            <a:r>
              <a:rPr lang="en-GB" sz="2400" dirty="0" smtClean="0">
                <a:latin typeface="Arial"/>
              </a:rPr>
              <a:t>lateral </a:t>
            </a:r>
            <a:r>
              <a:rPr lang="en-GB" sz="2400" dirty="0">
                <a:latin typeface="Arial"/>
              </a:rPr>
              <a:t>earth pressures </a:t>
            </a:r>
            <a:r>
              <a:rPr lang="en-GB" sz="2400" dirty="0" smtClean="0">
                <a:latin typeface="Arial"/>
              </a:rPr>
              <a:t>different from the computed plane </a:t>
            </a:r>
            <a:r>
              <a:rPr lang="en-GB" sz="2400" dirty="0">
                <a:latin typeface="Arial"/>
              </a:rPr>
              <a:t>limiting stress </a:t>
            </a:r>
            <a:r>
              <a:rPr lang="en-GB" sz="2400" dirty="0" smtClean="0">
                <a:latin typeface="Arial"/>
              </a:rPr>
              <a:t>fields, solving </a:t>
            </a:r>
            <a:r>
              <a:rPr lang="en-GB" sz="2400" dirty="0">
                <a:latin typeface="Arial"/>
              </a:rPr>
              <a:t>3 equations in 3 unknowns (</a:t>
            </a:r>
            <a:r>
              <a:rPr lang="en-GB" sz="2400" dirty="0">
                <a:latin typeface="Arial"/>
                <a:sym typeface="Symbol" charset="0"/>
              </a:rPr>
              <a:t></a:t>
            </a:r>
            <a:r>
              <a:rPr lang="en-GB" sz="2400" baseline="-25000" dirty="0">
                <a:latin typeface="Arial"/>
                <a:sym typeface="Symbol" charset="0"/>
              </a:rPr>
              <a:t>x</a:t>
            </a:r>
            <a:r>
              <a:rPr lang="en-GB" sz="2400" dirty="0">
                <a:latin typeface="Arial"/>
                <a:sym typeface="Symbol" charset="0"/>
              </a:rPr>
              <a:t>, </a:t>
            </a:r>
            <a:r>
              <a:rPr lang="en-GB" altLang="ja-JP" sz="2400" dirty="0">
                <a:latin typeface="Arial"/>
                <a:sym typeface="Symbol" charset="0"/>
              </a:rPr>
              <a:t></a:t>
            </a:r>
            <a:r>
              <a:rPr lang="en-GB" altLang="ja-JP" sz="2400" baseline="-25000" dirty="0">
                <a:latin typeface="Arial"/>
                <a:sym typeface="Symbol" charset="0"/>
              </a:rPr>
              <a:t>xy</a:t>
            </a:r>
            <a:r>
              <a:rPr lang="en-GB" altLang="ja-JP" sz="2400" dirty="0">
                <a:latin typeface="Arial"/>
                <a:sym typeface="Symbol" charset="0"/>
              </a:rPr>
              <a:t>,</a:t>
            </a:r>
            <a:r>
              <a:rPr lang="en-GB" altLang="ja-JP" sz="2400" baseline="-25000" dirty="0">
                <a:latin typeface="Arial"/>
                <a:sym typeface="Symbol" charset="0"/>
              </a:rPr>
              <a:t> </a:t>
            </a:r>
            <a:r>
              <a:rPr lang="en-GB" sz="2400" dirty="0">
                <a:latin typeface="Arial"/>
                <a:sym typeface="Symbol" charset="0"/>
              </a:rPr>
              <a:t></a:t>
            </a:r>
            <a:r>
              <a:rPr lang="en-GB" sz="2400" baseline="-25000" dirty="0">
                <a:latin typeface="Arial"/>
                <a:sym typeface="Symbol" charset="0"/>
              </a:rPr>
              <a:t>y</a:t>
            </a:r>
            <a:r>
              <a:rPr lang="en-GB" sz="2400" dirty="0" smtClean="0">
                <a:latin typeface="Arial"/>
                <a:sym typeface="Symbol" charset="0"/>
              </a:rPr>
              <a:t>). For </a:t>
            </a:r>
            <a:r>
              <a:rPr lang="en-GB" sz="2400" dirty="0">
                <a:latin typeface="Arial"/>
              </a:rPr>
              <a:t>soil with Tresca’s constant cohesion </a:t>
            </a:r>
            <a:r>
              <a:rPr lang="en-GB" sz="2400" dirty="0" smtClean="0">
                <a:latin typeface="Arial"/>
              </a:rPr>
              <a:t>c</a:t>
            </a:r>
            <a:r>
              <a:rPr lang="en-GB" altLang="ja-JP" sz="2400" dirty="0" smtClean="0">
                <a:sym typeface="Symbol" charset="0"/>
              </a:rPr>
              <a:t></a:t>
            </a:r>
            <a:r>
              <a:rPr lang="en-GB" sz="2400" dirty="0" smtClean="0">
                <a:latin typeface="Arial"/>
              </a:rPr>
              <a:t> the equations to be solved are </a:t>
            </a:r>
            <a:r>
              <a:rPr lang="en-GB" sz="2400" dirty="0">
                <a:latin typeface="Arial"/>
                <a:sym typeface="Symbol" charset="0"/>
              </a:rPr>
              <a:t>1 </a:t>
            </a:r>
            <a:r>
              <a:rPr lang="en-GB" sz="2400" dirty="0">
                <a:latin typeface="Arial"/>
              </a:rPr>
              <a:t>constitutive </a:t>
            </a:r>
            <a:r>
              <a:rPr lang="en-GB" sz="2400" dirty="0" smtClean="0">
                <a:latin typeface="Arial"/>
              </a:rPr>
              <a:t>equation + 2 </a:t>
            </a:r>
            <a:r>
              <a:rPr lang="en-GB" sz="2400" dirty="0">
                <a:latin typeface="Arial"/>
              </a:rPr>
              <a:t>equilibrium </a:t>
            </a:r>
            <a:r>
              <a:rPr lang="en-GB" sz="2400" dirty="0" smtClean="0">
                <a:latin typeface="Arial"/>
              </a:rPr>
              <a:t>equations </a:t>
            </a:r>
            <a:r>
              <a:rPr lang="en-GB" sz="2400" dirty="0">
                <a:latin typeface="Arial"/>
                <a:sym typeface="Symbol" charset="0"/>
              </a:rPr>
              <a:t>(1/4)(</a:t>
            </a:r>
            <a:r>
              <a:rPr lang="en-GB" sz="2400" baseline="-25000" dirty="0">
                <a:latin typeface="Arial"/>
                <a:sym typeface="Symbol" charset="0"/>
              </a:rPr>
              <a:t>x </a:t>
            </a:r>
            <a:r>
              <a:rPr lang="en-GB" sz="2400" dirty="0">
                <a:latin typeface="Arial"/>
                <a:sym typeface="Symbol" charset="0"/>
              </a:rPr>
              <a:t>- </a:t>
            </a:r>
            <a:r>
              <a:rPr lang="en-GB" sz="2400" baseline="-25000" dirty="0">
                <a:latin typeface="Arial"/>
                <a:sym typeface="Symbol" charset="0"/>
              </a:rPr>
              <a:t>y</a:t>
            </a:r>
            <a:r>
              <a:rPr lang="en-GB" sz="2400" dirty="0">
                <a:latin typeface="Arial"/>
                <a:sym typeface="Symbol" charset="0"/>
              </a:rPr>
              <a:t>)</a:t>
            </a:r>
            <a:r>
              <a:rPr lang="en-GB" sz="2400" baseline="30000" dirty="0">
                <a:latin typeface="Arial"/>
                <a:sym typeface="Symbol" charset="0"/>
              </a:rPr>
              <a:t>2</a:t>
            </a:r>
            <a:r>
              <a:rPr lang="en-GB" sz="2400" dirty="0">
                <a:latin typeface="Arial"/>
                <a:sym typeface="Symbol" charset="0"/>
              </a:rPr>
              <a:t> + </a:t>
            </a:r>
            <a:r>
              <a:rPr lang="en-GB" altLang="ja-JP" sz="2400" dirty="0">
                <a:latin typeface="Arial"/>
                <a:sym typeface="Symbol" charset="0"/>
              </a:rPr>
              <a:t></a:t>
            </a:r>
            <a:r>
              <a:rPr lang="en-GB" altLang="ja-JP" sz="2400" baseline="-25000" dirty="0">
                <a:latin typeface="Arial"/>
                <a:sym typeface="Symbol" charset="0"/>
              </a:rPr>
              <a:t>xy</a:t>
            </a:r>
            <a:r>
              <a:rPr lang="en-GB" sz="2400" baseline="30000" dirty="0">
                <a:latin typeface="Arial"/>
                <a:sym typeface="Symbol" charset="0"/>
              </a:rPr>
              <a:t>2 </a:t>
            </a:r>
            <a:r>
              <a:rPr lang="en-GB" sz="2400" dirty="0">
                <a:latin typeface="Arial"/>
                <a:sym typeface="Symbol" charset="0"/>
              </a:rPr>
              <a:t>= c</a:t>
            </a:r>
            <a:r>
              <a:rPr lang="en-GB" altLang="ja-JP" sz="2400" dirty="0">
                <a:sym typeface="Symbol" charset="0"/>
              </a:rPr>
              <a:t></a:t>
            </a:r>
            <a:r>
              <a:rPr lang="en-GB" sz="2400" baseline="30000" dirty="0">
                <a:latin typeface="Arial"/>
                <a:sym typeface="Symbol" charset="0"/>
              </a:rPr>
              <a:t>2</a:t>
            </a:r>
            <a:r>
              <a:rPr lang="en-GB" sz="2400" dirty="0">
                <a:latin typeface="Arial"/>
              </a:rPr>
              <a:t>.</a:t>
            </a:r>
          </a:p>
          <a:p>
            <a:r>
              <a:rPr lang="en-GB" sz="2400" dirty="0" smtClean="0">
                <a:latin typeface="Arial"/>
              </a:rPr>
              <a:t>(</a:t>
            </a:r>
            <a:r>
              <a:rPr lang="en-GB" sz="2400" dirty="0">
                <a:latin typeface="Arial"/>
                <a:sym typeface="Symbol"/>
              </a:rPr>
              <a:t></a:t>
            </a:r>
            <a:r>
              <a:rPr lang="en-GB" sz="2400" dirty="0">
                <a:latin typeface="Arial"/>
                <a:sym typeface="Symbol" charset="0"/>
              </a:rPr>
              <a:t></a:t>
            </a:r>
            <a:r>
              <a:rPr lang="en-GB" sz="2400" baseline="-25000" dirty="0">
                <a:latin typeface="Arial"/>
                <a:sym typeface="Symbol" charset="0"/>
              </a:rPr>
              <a:t>x</a:t>
            </a:r>
            <a:r>
              <a:rPr lang="en-GB" sz="2400" dirty="0">
                <a:latin typeface="Arial"/>
                <a:sym typeface="Symbol" charset="0"/>
              </a:rPr>
              <a:t> / </a:t>
            </a:r>
            <a:r>
              <a:rPr lang="en-GB" sz="2400" dirty="0">
                <a:latin typeface="Arial"/>
                <a:sym typeface="Symbol"/>
              </a:rPr>
              <a:t></a:t>
            </a:r>
            <a:r>
              <a:rPr lang="en-GB" sz="2400" dirty="0">
                <a:latin typeface="Arial"/>
              </a:rPr>
              <a:t>x ) + (</a:t>
            </a:r>
            <a:r>
              <a:rPr lang="en-GB" sz="2400" dirty="0">
                <a:latin typeface="Arial"/>
                <a:sym typeface="Symbol"/>
              </a:rPr>
              <a:t></a:t>
            </a:r>
            <a:r>
              <a:rPr lang="en-GB" altLang="ja-JP" sz="2400" dirty="0">
                <a:latin typeface="Arial"/>
                <a:sym typeface="Symbol" charset="0"/>
              </a:rPr>
              <a:t></a:t>
            </a:r>
            <a:r>
              <a:rPr lang="en-GB" altLang="ja-JP" sz="2400" baseline="-25000" dirty="0">
                <a:latin typeface="Arial"/>
                <a:sym typeface="Symbol" charset="0"/>
              </a:rPr>
              <a:t>xy</a:t>
            </a:r>
            <a:r>
              <a:rPr lang="en-GB" altLang="ja-JP" sz="2400" dirty="0">
                <a:latin typeface="Arial"/>
                <a:sym typeface="Symbol" charset="0"/>
              </a:rPr>
              <a:t> </a:t>
            </a:r>
            <a:r>
              <a:rPr lang="en-GB" sz="2400" dirty="0">
                <a:latin typeface="Arial"/>
              </a:rPr>
              <a:t>/ </a:t>
            </a:r>
            <a:r>
              <a:rPr lang="en-GB" sz="2400" dirty="0">
                <a:latin typeface="Arial"/>
                <a:sym typeface="Symbol"/>
              </a:rPr>
              <a:t></a:t>
            </a:r>
            <a:r>
              <a:rPr lang="en-GB" sz="2400" dirty="0">
                <a:latin typeface="Arial"/>
              </a:rPr>
              <a:t>y) = </a:t>
            </a:r>
            <a:r>
              <a:rPr lang="en-GB" sz="2400" dirty="0" smtClean="0">
                <a:latin typeface="Arial"/>
              </a:rPr>
              <a:t>0</a:t>
            </a:r>
            <a:endParaRPr lang="en-GB" sz="2400" dirty="0">
              <a:latin typeface="Arial"/>
            </a:endParaRPr>
          </a:p>
          <a:p>
            <a:r>
              <a:rPr lang="en-GB" sz="2400" dirty="0">
                <a:latin typeface="Arial"/>
              </a:rPr>
              <a:t>(</a:t>
            </a:r>
            <a:r>
              <a:rPr lang="en-GB" sz="2400" dirty="0">
                <a:latin typeface="Arial"/>
                <a:sym typeface="Symbol"/>
              </a:rPr>
              <a:t></a:t>
            </a:r>
            <a:r>
              <a:rPr lang="en-GB" altLang="ja-JP" sz="2400" dirty="0">
                <a:latin typeface="Arial"/>
                <a:sym typeface="Symbol" charset="0"/>
              </a:rPr>
              <a:t></a:t>
            </a:r>
            <a:r>
              <a:rPr lang="en-GB" altLang="ja-JP" sz="2400" baseline="-25000" dirty="0">
                <a:latin typeface="Arial"/>
                <a:sym typeface="Symbol" charset="0"/>
              </a:rPr>
              <a:t>xy </a:t>
            </a:r>
            <a:r>
              <a:rPr lang="en-GB" sz="2400" dirty="0">
                <a:latin typeface="Arial"/>
                <a:sym typeface="Symbol" charset="0"/>
              </a:rPr>
              <a:t>/ </a:t>
            </a:r>
            <a:r>
              <a:rPr lang="en-GB" sz="2400" dirty="0">
                <a:latin typeface="Arial"/>
                <a:sym typeface="Symbol"/>
              </a:rPr>
              <a:t></a:t>
            </a:r>
            <a:r>
              <a:rPr lang="en-GB" sz="2400" dirty="0">
                <a:latin typeface="Arial"/>
              </a:rPr>
              <a:t>x ) +  (</a:t>
            </a:r>
            <a:r>
              <a:rPr lang="en-GB" sz="2400" dirty="0">
                <a:latin typeface="Arial"/>
                <a:sym typeface="Symbol"/>
              </a:rPr>
              <a:t></a:t>
            </a:r>
            <a:r>
              <a:rPr lang="en-GB" sz="2400" dirty="0">
                <a:latin typeface="Arial"/>
                <a:sym typeface="Symbol" charset="0"/>
              </a:rPr>
              <a:t></a:t>
            </a:r>
            <a:r>
              <a:rPr lang="en-GB" sz="2400" baseline="-25000" dirty="0">
                <a:latin typeface="Arial"/>
                <a:sym typeface="Symbol" charset="0"/>
              </a:rPr>
              <a:t>y </a:t>
            </a:r>
            <a:r>
              <a:rPr lang="en-GB" sz="2400" dirty="0">
                <a:latin typeface="Arial"/>
              </a:rPr>
              <a:t>/ </a:t>
            </a:r>
            <a:r>
              <a:rPr lang="en-GB" sz="2400" dirty="0">
                <a:latin typeface="Arial"/>
                <a:sym typeface="Symbol"/>
              </a:rPr>
              <a:t></a:t>
            </a:r>
            <a:r>
              <a:rPr lang="en-GB" sz="2400" dirty="0">
                <a:latin typeface="Arial"/>
              </a:rPr>
              <a:t>y) = γ</a:t>
            </a:r>
          </a:p>
          <a:p>
            <a:r>
              <a:rPr lang="en-GB" sz="2400" dirty="0" smtClean="0">
                <a:latin typeface="Arial"/>
              </a:rPr>
              <a:t>The </a:t>
            </a:r>
            <a:r>
              <a:rPr lang="en-GB" sz="2400" dirty="0">
                <a:latin typeface="Arial"/>
              </a:rPr>
              <a:t>equilibrium equations are correct</a:t>
            </a:r>
            <a:r>
              <a:rPr lang="en-GB" sz="2400" dirty="0" smtClean="0">
                <a:latin typeface="Arial"/>
              </a:rPr>
              <a:t>, hence </a:t>
            </a:r>
            <a:r>
              <a:rPr lang="en-GB" sz="2400" dirty="0">
                <a:solidFill>
                  <a:srgbClr val="FF0000"/>
                </a:solidFill>
                <a:latin typeface="Arial"/>
              </a:rPr>
              <a:t>Terzaghi’s “Fallacy” </a:t>
            </a:r>
            <a:r>
              <a:rPr lang="en-GB" sz="2400" dirty="0" smtClean="0">
                <a:solidFill>
                  <a:srgbClr val="FF0000"/>
                </a:solidFill>
                <a:latin typeface="Arial"/>
              </a:rPr>
              <a:t>must have originated in a fallacious </a:t>
            </a:r>
            <a:r>
              <a:rPr lang="en-GB" sz="2400" dirty="0">
                <a:solidFill>
                  <a:srgbClr val="FF0000"/>
                </a:solidFill>
                <a:latin typeface="Arial"/>
              </a:rPr>
              <a:t>constitutive equation. </a:t>
            </a:r>
            <a:endParaRPr lang="en-GB" sz="2400" dirty="0" smtClean="0">
              <a:solidFill>
                <a:srgbClr val="FF0000"/>
              </a:solidFill>
              <a:latin typeface="Arial"/>
            </a:endParaRPr>
          </a:p>
          <a:p>
            <a:endParaRPr lang="en-GB" sz="2400" dirty="0">
              <a:solidFill>
                <a:srgbClr val="FF0000"/>
              </a:solidFill>
              <a:latin typeface="Arial"/>
            </a:endParaRPr>
          </a:p>
          <a:p>
            <a:r>
              <a:rPr lang="en-GB" sz="2400" dirty="0" smtClean="0">
                <a:latin typeface="Arial"/>
              </a:rPr>
              <a:t>Neither the Mohr</a:t>
            </a:r>
            <a:r>
              <a:rPr lang="en-GB" sz="2400" dirty="0">
                <a:latin typeface="Arial"/>
              </a:rPr>
              <a:t>-</a:t>
            </a:r>
            <a:r>
              <a:rPr lang="en-GB" sz="2400" dirty="0" smtClean="0">
                <a:latin typeface="Arial"/>
              </a:rPr>
              <a:t>Coulomb nor Tresca equations include a strain variable; </a:t>
            </a:r>
            <a:r>
              <a:rPr lang="en-GB" sz="2400" dirty="0">
                <a:latin typeface="Arial"/>
              </a:rPr>
              <a:t>but measured lateral earth </a:t>
            </a:r>
            <a:r>
              <a:rPr lang="en-GB" sz="2400" dirty="0" smtClean="0">
                <a:latin typeface="Arial"/>
              </a:rPr>
              <a:t>pressures depend on strain. </a:t>
            </a:r>
          </a:p>
          <a:p>
            <a:endParaRPr lang="en-GB" sz="2400" dirty="0">
              <a:latin typeface="Arial"/>
            </a:endParaRPr>
          </a:p>
          <a:p>
            <a:r>
              <a:rPr lang="en-GB" sz="2400" dirty="0" smtClean="0">
                <a:latin typeface="Arial"/>
              </a:rPr>
              <a:t>When constitutive equations that </a:t>
            </a:r>
            <a:r>
              <a:rPr lang="en-US" sz="2400" dirty="0" smtClean="0">
                <a:latin typeface="Arial"/>
              </a:rPr>
              <a:t>attribute constant </a:t>
            </a:r>
            <a:r>
              <a:rPr lang="en-GB" sz="2400" dirty="0" smtClean="0">
                <a:latin typeface="Arial"/>
              </a:rPr>
              <a:t>limiting-stress to every slip plane are replaced by alternative plastic-stability and plastic-work-dissipation equations we derive the </a:t>
            </a:r>
            <a:r>
              <a:rPr lang="en-GB" sz="2400" dirty="0" smtClean="0">
                <a:solidFill>
                  <a:srgbClr val="FF0000"/>
                </a:solidFill>
                <a:latin typeface="Arial"/>
              </a:rPr>
              <a:t>Cam clay model</a:t>
            </a:r>
            <a:r>
              <a:rPr lang="en-GB" sz="2400" dirty="0" smtClean="0">
                <a:latin typeface="Arial"/>
              </a:rPr>
              <a:t>.</a:t>
            </a:r>
            <a:endParaRPr lang="en-US" sz="2400" dirty="0"/>
          </a:p>
        </p:txBody>
      </p:sp>
      <p:sp>
        <p:nvSpPr>
          <p:cNvPr id="3" name="TextBox 2"/>
          <p:cNvSpPr txBox="1"/>
          <p:nvPr/>
        </p:nvSpPr>
        <p:spPr>
          <a:xfrm>
            <a:off x="30227" y="-13257"/>
            <a:ext cx="301660" cy="369332"/>
          </a:xfrm>
          <a:prstGeom prst="rect">
            <a:avLst/>
          </a:prstGeom>
          <a:noFill/>
        </p:spPr>
        <p:txBody>
          <a:bodyPr wrap="none" rtlCol="0">
            <a:spAutoFit/>
          </a:bodyPr>
          <a:lstStyle/>
          <a:p>
            <a:r>
              <a:rPr lang="en-GB" dirty="0"/>
              <a:t>3</a:t>
            </a:r>
          </a:p>
        </p:txBody>
      </p:sp>
    </p:spTree>
    <p:extLst>
      <p:ext uri="{BB962C8B-B14F-4D97-AF65-F5344CB8AC3E}">
        <p14:creationId xmlns:p14="http://schemas.microsoft.com/office/powerpoint/2010/main" val="25891038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C:\Documents and Settings\tc302\Desktop\Powerpoint images - Post Prandial 2011\chadwick_edwin187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993775"/>
            <a:ext cx="3457575"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Box 6"/>
          <p:cNvSpPr txBox="1">
            <a:spLocks noChangeArrowheads="1"/>
          </p:cNvSpPr>
          <p:nvPr/>
        </p:nvSpPr>
        <p:spPr bwMode="auto">
          <a:xfrm>
            <a:off x="1547813" y="5867400"/>
            <a:ext cx="1881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800">
                <a:latin typeface="Arial" charset="0"/>
              </a:rPr>
              <a:t>Sir Denis Rooke 1924-2008</a:t>
            </a:r>
          </a:p>
        </p:txBody>
      </p:sp>
      <p:sp>
        <p:nvSpPr>
          <p:cNvPr id="17411" name="TextBox 7"/>
          <p:cNvSpPr txBox="1">
            <a:spLocks noChangeArrowheads="1"/>
          </p:cNvSpPr>
          <p:nvPr/>
        </p:nvSpPr>
        <p:spPr bwMode="auto">
          <a:xfrm>
            <a:off x="5651500" y="5876925"/>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800">
                <a:latin typeface="Arial" charset="0"/>
              </a:rPr>
              <a:t>Sir Edwin Chadwick </a:t>
            </a:r>
          </a:p>
          <a:p>
            <a:pPr eaLnBrk="1" hangingPunct="1"/>
            <a:r>
              <a:rPr lang="en-GB" sz="1800">
                <a:latin typeface="Arial" charset="0"/>
              </a:rPr>
              <a:t>1800-1890</a:t>
            </a:r>
          </a:p>
        </p:txBody>
      </p:sp>
      <p:pic>
        <p:nvPicPr>
          <p:cNvPr id="174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34067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8166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56" y="-193520"/>
            <a:ext cx="9677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2"/>
          <p:cNvSpPr txBox="1">
            <a:spLocks noChangeArrowheads="1"/>
          </p:cNvSpPr>
          <p:nvPr/>
        </p:nvSpPr>
        <p:spPr>
          <a:xfrm>
            <a:off x="8375231" y="311722"/>
            <a:ext cx="820513" cy="3151706"/>
          </a:xfrm>
          <a:prstGeom prst="rect">
            <a:avLst/>
          </a:prstGeom>
        </p:spPr>
        <p:txBody>
          <a:bodyP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2400" dirty="0" smtClean="0">
                <a:solidFill>
                  <a:srgbClr val="FF0000"/>
                </a:solidFill>
                <a:latin typeface="Arial" charset="0"/>
              </a:rPr>
              <a:t>wet side</a:t>
            </a:r>
          </a:p>
          <a:p>
            <a:pPr>
              <a:defRPr/>
            </a:pPr>
            <a:r>
              <a:rPr lang="en-GB" sz="2400" dirty="0" smtClean="0">
                <a:solidFill>
                  <a:srgbClr val="FF0000"/>
                </a:solidFill>
                <a:latin typeface="Arial" charset="0"/>
              </a:rPr>
              <a:t> </a:t>
            </a:r>
          </a:p>
          <a:p>
            <a:pPr>
              <a:defRPr/>
            </a:pPr>
            <a:endParaRPr lang="en-GB" sz="2400" dirty="0" smtClean="0">
              <a:solidFill>
                <a:srgbClr val="FF0000"/>
              </a:solidFill>
              <a:latin typeface="Arial" charset="0"/>
            </a:endParaRPr>
          </a:p>
          <a:p>
            <a:pPr>
              <a:defRPr/>
            </a:pPr>
            <a:endParaRPr lang="en-GB" sz="2400" dirty="0">
              <a:solidFill>
                <a:srgbClr val="FF0000"/>
              </a:solidFill>
              <a:latin typeface="Arial" charset="0"/>
            </a:endParaRPr>
          </a:p>
          <a:p>
            <a:pPr>
              <a:defRPr/>
            </a:pPr>
            <a:endParaRPr lang="en-GB" sz="2400" dirty="0" smtClean="0">
              <a:solidFill>
                <a:srgbClr val="FF0000"/>
              </a:solidFill>
              <a:latin typeface="Arial" charset="0"/>
            </a:endParaRPr>
          </a:p>
          <a:p>
            <a:pPr>
              <a:defRPr/>
            </a:pPr>
            <a:endParaRPr lang="en-GB" sz="2400" dirty="0">
              <a:solidFill>
                <a:srgbClr val="FF0000"/>
              </a:solidFill>
              <a:latin typeface="Arial" charset="0"/>
            </a:endParaRPr>
          </a:p>
          <a:p>
            <a:pPr>
              <a:defRPr/>
            </a:pPr>
            <a:r>
              <a:rPr lang="en-GB" sz="2400" dirty="0" smtClean="0">
                <a:solidFill>
                  <a:srgbClr val="FF0000"/>
                </a:solidFill>
                <a:latin typeface="Arial" charset="0"/>
              </a:rPr>
              <a:t>dry side</a:t>
            </a:r>
            <a:r>
              <a:rPr lang="en-GB" sz="2800" baseline="30000" dirty="0" smtClean="0">
                <a:solidFill>
                  <a:srgbClr val="FF0000"/>
                </a:solidFill>
                <a:latin typeface="Arial"/>
                <a:sym typeface="Symbol" charset="0"/>
              </a:rPr>
              <a:t> </a:t>
            </a:r>
            <a:r>
              <a:rPr lang="en-GB" sz="2800" dirty="0" smtClean="0">
                <a:solidFill>
                  <a:srgbClr val="FF0000"/>
                </a:solidFill>
                <a:latin typeface="Arial" charset="0"/>
              </a:rPr>
              <a:t> </a:t>
            </a:r>
            <a:endParaRPr lang="en-US" sz="2800" dirty="0" smtClean="0">
              <a:solidFill>
                <a:srgbClr val="FF0000"/>
              </a:solidFill>
              <a:latin typeface="Arial" charset="0"/>
            </a:endParaRPr>
          </a:p>
        </p:txBody>
      </p:sp>
      <p:sp>
        <p:nvSpPr>
          <p:cNvPr id="5" name="Text Box 3"/>
          <p:cNvSpPr txBox="1">
            <a:spLocks noChangeArrowheads="1"/>
          </p:cNvSpPr>
          <p:nvPr/>
        </p:nvSpPr>
        <p:spPr bwMode="auto">
          <a:xfrm>
            <a:off x="718454" y="320558"/>
            <a:ext cx="2525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2400" dirty="0" smtClean="0">
                <a:solidFill>
                  <a:srgbClr val="FF0000"/>
                </a:solidFill>
                <a:latin typeface="Arial"/>
              </a:rPr>
              <a:t>“dry” thirsty side</a:t>
            </a:r>
            <a:endParaRPr lang="en-US" sz="2400" dirty="0">
              <a:solidFill>
                <a:srgbClr val="FF0000"/>
              </a:solidFill>
              <a:latin typeface="Arial"/>
            </a:endParaRPr>
          </a:p>
        </p:txBody>
      </p:sp>
      <p:sp>
        <p:nvSpPr>
          <p:cNvPr id="6" name="Text Box 3"/>
          <p:cNvSpPr txBox="1">
            <a:spLocks noChangeArrowheads="1"/>
          </p:cNvSpPr>
          <p:nvPr/>
        </p:nvSpPr>
        <p:spPr bwMode="auto">
          <a:xfrm>
            <a:off x="727775" y="2951396"/>
            <a:ext cx="26536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2400" dirty="0" smtClean="0">
                <a:solidFill>
                  <a:srgbClr val="FF0000"/>
                </a:solidFill>
                <a:latin typeface="Arial"/>
              </a:rPr>
              <a:t>“wet” weepy side</a:t>
            </a:r>
            <a:endParaRPr lang="en-US" sz="2400" dirty="0">
              <a:solidFill>
                <a:srgbClr val="FF0000"/>
              </a:solidFill>
              <a:latin typeface="Arial" charset="0"/>
            </a:endParaRPr>
          </a:p>
        </p:txBody>
      </p:sp>
      <p:sp>
        <p:nvSpPr>
          <p:cNvPr id="2" name="TextBox 1"/>
          <p:cNvSpPr txBox="1"/>
          <p:nvPr/>
        </p:nvSpPr>
        <p:spPr>
          <a:xfrm>
            <a:off x="6526657" y="1713116"/>
            <a:ext cx="2702224" cy="461665"/>
          </a:xfrm>
          <a:prstGeom prst="rect">
            <a:avLst/>
          </a:prstGeom>
          <a:noFill/>
        </p:spPr>
        <p:txBody>
          <a:bodyPr wrap="square" rtlCol="0">
            <a:spAutoFit/>
          </a:bodyPr>
          <a:lstStyle/>
          <a:p>
            <a:r>
              <a:rPr lang="en-US" sz="2400" dirty="0">
                <a:solidFill>
                  <a:srgbClr val="FF0000"/>
                </a:solidFill>
                <a:latin typeface="Arial"/>
              </a:rPr>
              <a:t>Critical Void </a:t>
            </a:r>
            <a:r>
              <a:rPr lang="en-US" sz="2400" dirty="0" smtClean="0">
                <a:solidFill>
                  <a:srgbClr val="FF0000"/>
                </a:solidFill>
                <a:latin typeface="Arial"/>
              </a:rPr>
              <a:t>Ratio</a:t>
            </a:r>
            <a:endParaRPr lang="en-US" sz="2400" dirty="0">
              <a:solidFill>
                <a:srgbClr val="FF0000"/>
              </a:solidFill>
              <a:latin typeface="Arial" charset="0"/>
            </a:endParaRPr>
          </a:p>
        </p:txBody>
      </p:sp>
      <p:sp>
        <p:nvSpPr>
          <p:cNvPr id="9" name="Text Box 3"/>
          <p:cNvSpPr txBox="1">
            <a:spLocks noChangeArrowheads="1"/>
          </p:cNvSpPr>
          <p:nvPr/>
        </p:nvSpPr>
        <p:spPr bwMode="auto">
          <a:xfrm>
            <a:off x="23556" y="-986068"/>
            <a:ext cx="87056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2400" dirty="0" smtClean="0">
                <a:solidFill>
                  <a:srgbClr val="FF0000"/>
                </a:solidFill>
                <a:latin typeface="Arial" charset="0"/>
              </a:rPr>
              <a:t>Casagrande </a:t>
            </a:r>
            <a:r>
              <a:rPr lang="en-GB" sz="2400" dirty="0">
                <a:solidFill>
                  <a:srgbClr val="FF0000"/>
                </a:solidFill>
                <a:latin typeface="Arial" charset="0"/>
              </a:rPr>
              <a:t>(1936</a:t>
            </a:r>
            <a:r>
              <a:rPr lang="en-GB" sz="2400" dirty="0" smtClean="0">
                <a:solidFill>
                  <a:srgbClr val="FF0000"/>
                </a:solidFill>
                <a:latin typeface="Arial" charset="0"/>
              </a:rPr>
              <a:t>) proposed </a:t>
            </a:r>
            <a:r>
              <a:rPr lang="en-GB" sz="2400" dirty="0">
                <a:solidFill>
                  <a:srgbClr val="FF0000"/>
                </a:solidFill>
                <a:latin typeface="Arial" charset="0"/>
              </a:rPr>
              <a:t>that at </a:t>
            </a:r>
            <a:r>
              <a:rPr lang="en-US" sz="2400" dirty="0">
                <a:solidFill>
                  <a:srgbClr val="FF0000"/>
                </a:solidFill>
                <a:latin typeface="Arial"/>
              </a:rPr>
              <a:t>Void Ratios </a:t>
            </a:r>
            <a:r>
              <a:rPr lang="en-US" sz="2400" dirty="0" smtClean="0">
                <a:solidFill>
                  <a:srgbClr val="FF0000"/>
                </a:solidFill>
                <a:latin typeface="Arial"/>
              </a:rPr>
              <a:t>below Critical </a:t>
            </a:r>
            <a:r>
              <a:rPr lang="en-GB" sz="2400" dirty="0" smtClean="0">
                <a:solidFill>
                  <a:srgbClr val="FF0000"/>
                </a:solidFill>
                <a:latin typeface="Arial" charset="0"/>
              </a:rPr>
              <a:t>continuous shear deformation </a:t>
            </a:r>
            <a:r>
              <a:rPr lang="en-US" sz="2400" dirty="0" smtClean="0">
                <a:solidFill>
                  <a:srgbClr val="FF0000"/>
                </a:solidFill>
                <a:latin typeface="Arial"/>
              </a:rPr>
              <a:t>and liquefaction are </a:t>
            </a:r>
            <a:r>
              <a:rPr lang="en-US" sz="2400" dirty="0" err="1" smtClean="0">
                <a:solidFill>
                  <a:srgbClr val="FF0000"/>
                </a:solidFill>
                <a:latin typeface="Arial"/>
              </a:rPr>
              <a:t>im</a:t>
            </a:r>
            <a:r>
              <a:rPr lang="en-GB" sz="2400" dirty="0" smtClean="0">
                <a:solidFill>
                  <a:srgbClr val="FF0000"/>
                </a:solidFill>
                <a:latin typeface="Arial" charset="0"/>
              </a:rPr>
              <a:t>possible</a:t>
            </a:r>
            <a:r>
              <a:rPr lang="en-US" sz="2400" dirty="0" smtClean="0">
                <a:solidFill>
                  <a:srgbClr val="FF0000"/>
                </a:solidFill>
                <a:latin typeface="Arial"/>
              </a:rPr>
              <a:t>.</a:t>
            </a:r>
            <a:endParaRPr lang="en-US" sz="2400" dirty="0">
              <a:solidFill>
                <a:srgbClr val="FF0000"/>
              </a:solidFill>
              <a:latin typeface="Arial" charset="0"/>
            </a:endParaRPr>
          </a:p>
        </p:txBody>
      </p:sp>
      <p:sp>
        <p:nvSpPr>
          <p:cNvPr id="3" name="TextBox 2"/>
          <p:cNvSpPr txBox="1"/>
          <p:nvPr/>
        </p:nvSpPr>
        <p:spPr>
          <a:xfrm>
            <a:off x="-473713" y="-876966"/>
            <a:ext cx="301660" cy="369332"/>
          </a:xfrm>
          <a:prstGeom prst="rect">
            <a:avLst/>
          </a:prstGeom>
          <a:noFill/>
        </p:spPr>
        <p:txBody>
          <a:bodyPr wrap="none" rtlCol="0">
            <a:spAutoFit/>
          </a:bodyPr>
          <a:lstStyle/>
          <a:p>
            <a:r>
              <a:rPr lang="en-GB" dirty="0"/>
              <a:t>4</a:t>
            </a:r>
          </a:p>
        </p:txBody>
      </p:sp>
    </p:spTree>
    <p:extLst>
      <p:ext uri="{BB962C8B-B14F-4D97-AF65-F5344CB8AC3E}">
        <p14:creationId xmlns:p14="http://schemas.microsoft.com/office/powerpoint/2010/main" val="13214999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3" name="Text Box 15"/>
          <p:cNvSpPr txBox="1">
            <a:spLocks noChangeArrowheads="1"/>
          </p:cNvSpPr>
          <p:nvPr/>
        </p:nvSpPr>
        <p:spPr bwMode="auto">
          <a:xfrm>
            <a:off x="4495800" y="343565"/>
            <a:ext cx="42473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GB" sz="2400" dirty="0">
                <a:latin typeface="Arial"/>
                <a:sym typeface="Symbol" charset="0"/>
              </a:rPr>
              <a:t> </a:t>
            </a:r>
            <a:r>
              <a:rPr lang="en-GB" sz="2400" dirty="0" smtClean="0">
                <a:latin typeface="Arial"/>
                <a:sym typeface="Symbol" charset="0"/>
              </a:rPr>
              <a:t> y        </a:t>
            </a:r>
            <a:r>
              <a:rPr lang="en-GB" sz="2400" dirty="0">
                <a:latin typeface="Arial"/>
                <a:sym typeface="Symbol" charset="0"/>
              </a:rPr>
              <a:t>   </a:t>
            </a:r>
            <a:r>
              <a:rPr lang="en-GB" sz="2400" dirty="0" smtClean="0">
                <a:latin typeface="Arial"/>
                <a:sym typeface="Symbol" charset="0"/>
              </a:rPr>
              <a:t>        shear box </a:t>
            </a:r>
          </a:p>
          <a:p>
            <a:pPr eaLnBrk="0" hangingPunct="0"/>
            <a:r>
              <a:rPr lang="en-GB" sz="2400" dirty="0" smtClean="0">
                <a:latin typeface="Arial"/>
                <a:sym typeface="Symbol" charset="0"/>
              </a:rPr>
              <a:t>                                 test of </a:t>
            </a:r>
          </a:p>
          <a:p>
            <a:pPr eaLnBrk="0" hangingPunct="0"/>
            <a:r>
              <a:rPr lang="en-GB" sz="2400" dirty="0">
                <a:latin typeface="Arial"/>
                <a:sym typeface="Symbol" charset="0"/>
              </a:rPr>
              <a:t> </a:t>
            </a:r>
            <a:r>
              <a:rPr lang="en-GB" sz="2400" dirty="0" smtClean="0">
                <a:latin typeface="Arial"/>
                <a:sym typeface="Symbol" charset="0"/>
              </a:rPr>
              <a:t>                                  sand         </a:t>
            </a:r>
          </a:p>
          <a:p>
            <a:pPr eaLnBrk="0" hangingPunct="0"/>
            <a:r>
              <a:rPr lang="en-GB" sz="2400" dirty="0" smtClean="0">
                <a:latin typeface="Arial"/>
                <a:sym typeface="Symbol" charset="0"/>
              </a:rPr>
              <a:t>                              x</a:t>
            </a:r>
            <a:endParaRPr lang="en-GB" sz="2400" dirty="0">
              <a:latin typeface="Arial"/>
              <a:sym typeface="Symbol" charset="0"/>
            </a:endParaRPr>
          </a:p>
        </p:txBody>
      </p:sp>
      <p:sp>
        <p:nvSpPr>
          <p:cNvPr id="191492" name="Rectangle 4"/>
          <p:cNvSpPr>
            <a:spLocks noGrp="1" noChangeArrowheads="1"/>
          </p:cNvSpPr>
          <p:nvPr>
            <p:ph type="title"/>
          </p:nvPr>
        </p:nvSpPr>
        <p:spPr>
          <a:xfrm>
            <a:off x="0" y="6031894"/>
            <a:ext cx="9144000" cy="826105"/>
          </a:xfrm>
        </p:spPr>
        <p:txBody>
          <a:bodyPr>
            <a:normAutofit/>
          </a:bodyPr>
          <a:lstStyle/>
          <a:p>
            <a:pPr algn="l"/>
            <a:r>
              <a:rPr lang="en-GB" sz="2400" dirty="0" smtClean="0">
                <a:solidFill>
                  <a:schemeClr val="tx1">
                    <a:lumMod val="65000"/>
                    <a:lumOff val="35000"/>
                  </a:schemeClr>
                </a:solidFill>
                <a:latin typeface="Arial"/>
              </a:rPr>
              <a:t> </a:t>
            </a:r>
            <a:r>
              <a:rPr lang="en-GB" altLang="en-US" sz="2400" dirty="0">
                <a:solidFill>
                  <a:schemeClr val="tx1">
                    <a:lumMod val="65000"/>
                    <a:lumOff val="35000"/>
                  </a:schemeClr>
                </a:solidFill>
                <a:latin typeface="Arial"/>
              </a:rPr>
              <a:t>“</a:t>
            </a:r>
            <a:r>
              <a:rPr lang="en-GB" sz="2400" dirty="0">
                <a:solidFill>
                  <a:schemeClr val="tx1">
                    <a:lumMod val="65000"/>
                    <a:lumOff val="35000"/>
                  </a:schemeClr>
                </a:solidFill>
                <a:latin typeface="Arial"/>
              </a:rPr>
              <a:t>Interlocking </a:t>
            </a:r>
            <a:r>
              <a:rPr lang="en-GB" altLang="en-US" sz="2400" dirty="0">
                <a:solidFill>
                  <a:schemeClr val="tx1">
                    <a:lumMod val="65000"/>
                    <a:lumOff val="35000"/>
                  </a:schemeClr>
                </a:solidFill>
                <a:latin typeface="Arial"/>
              </a:rPr>
              <a:t>and Dissipation”; </a:t>
            </a:r>
            <a:r>
              <a:rPr lang="en-GB" sz="2400" dirty="0" smtClean="0">
                <a:solidFill>
                  <a:schemeClr val="tx1">
                    <a:lumMod val="65000"/>
                    <a:lumOff val="35000"/>
                  </a:schemeClr>
                </a:solidFill>
                <a:latin typeface="Arial"/>
              </a:rPr>
              <a:t>Taylor's </a:t>
            </a:r>
            <a:r>
              <a:rPr lang="en-GB" sz="2400" dirty="0">
                <a:solidFill>
                  <a:schemeClr val="tx1">
                    <a:lumMod val="65000"/>
                    <a:lumOff val="35000"/>
                  </a:schemeClr>
                </a:solidFill>
                <a:latin typeface="Arial"/>
              </a:rPr>
              <a:t>(1948) </a:t>
            </a:r>
            <a:r>
              <a:rPr lang="en-GB" sz="2400" dirty="0" smtClean="0">
                <a:solidFill>
                  <a:schemeClr val="tx1">
                    <a:lumMod val="65000"/>
                    <a:lumOff val="35000"/>
                  </a:schemeClr>
                </a:solidFill>
                <a:latin typeface="Arial"/>
              </a:rPr>
              <a:t>data</a:t>
            </a:r>
            <a:r>
              <a:rPr lang="en-GB" altLang="en-US" sz="2400" dirty="0" smtClean="0">
                <a:solidFill>
                  <a:schemeClr val="tx1">
                    <a:lumMod val="65000"/>
                    <a:lumOff val="35000"/>
                  </a:schemeClr>
                </a:solidFill>
                <a:latin typeface="Arial"/>
              </a:rPr>
              <a:t> interpretation</a:t>
            </a:r>
            <a:endParaRPr lang="en-GB" sz="2400" dirty="0">
              <a:solidFill>
                <a:schemeClr val="tx1">
                  <a:lumMod val="65000"/>
                  <a:lumOff val="35000"/>
                </a:schemeClr>
              </a:solidFill>
              <a:latin typeface="Arial"/>
            </a:endParaRPr>
          </a:p>
        </p:txBody>
      </p:sp>
      <p:grpSp>
        <p:nvGrpSpPr>
          <p:cNvPr id="191495" name="Group 7"/>
          <p:cNvGrpSpPr>
            <a:grpSpLocks/>
          </p:cNvGrpSpPr>
          <p:nvPr/>
        </p:nvGrpSpPr>
        <p:grpSpPr bwMode="auto">
          <a:xfrm>
            <a:off x="447676" y="304800"/>
            <a:ext cx="3942396" cy="5867400"/>
            <a:chOff x="-144" y="312"/>
            <a:chExt cx="2550" cy="3696"/>
          </a:xfrm>
        </p:grpSpPr>
        <p:pic>
          <p:nvPicPr>
            <p:cNvPr id="1914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312"/>
              <a:ext cx="2550" cy="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1497" name="Line 9"/>
            <p:cNvSpPr>
              <a:spLocks noChangeShapeType="1"/>
            </p:cNvSpPr>
            <p:nvPr/>
          </p:nvSpPr>
          <p:spPr bwMode="auto">
            <a:xfrm>
              <a:off x="1824" y="2592"/>
              <a:ext cx="52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dirty="0">
                <a:latin typeface="Arial"/>
              </a:endParaRPr>
            </a:p>
          </p:txBody>
        </p:sp>
        <p:sp>
          <p:nvSpPr>
            <p:cNvPr id="191498" name="Line 10"/>
            <p:cNvSpPr>
              <a:spLocks noChangeShapeType="1"/>
            </p:cNvSpPr>
            <p:nvPr/>
          </p:nvSpPr>
          <p:spPr bwMode="auto">
            <a:xfrm flipV="1">
              <a:off x="432" y="432"/>
              <a:ext cx="0" cy="6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dirty="0">
                <a:latin typeface="Arial"/>
              </a:endParaRPr>
            </a:p>
          </p:txBody>
        </p:sp>
        <p:sp>
          <p:nvSpPr>
            <p:cNvPr id="191499" name="Line 11"/>
            <p:cNvSpPr>
              <a:spLocks noChangeShapeType="1"/>
            </p:cNvSpPr>
            <p:nvPr/>
          </p:nvSpPr>
          <p:spPr bwMode="auto">
            <a:xfrm>
              <a:off x="1824" y="3216"/>
              <a:ext cx="52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dirty="0">
                <a:latin typeface="Arial"/>
              </a:endParaRPr>
            </a:p>
          </p:txBody>
        </p:sp>
        <p:sp>
          <p:nvSpPr>
            <p:cNvPr id="191500" name="Line 12"/>
            <p:cNvSpPr>
              <a:spLocks noChangeShapeType="1"/>
            </p:cNvSpPr>
            <p:nvPr/>
          </p:nvSpPr>
          <p:spPr bwMode="auto">
            <a:xfrm flipV="1">
              <a:off x="432" y="2640"/>
              <a:ext cx="0" cy="5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dirty="0">
                <a:latin typeface="Arial"/>
              </a:endParaRPr>
            </a:p>
          </p:txBody>
        </p:sp>
      </p:grpSp>
      <p:sp>
        <p:nvSpPr>
          <p:cNvPr id="191501" name="Text Box 13"/>
          <p:cNvSpPr txBox="1">
            <a:spLocks noChangeArrowheads="1"/>
          </p:cNvSpPr>
          <p:nvPr/>
        </p:nvSpPr>
        <p:spPr bwMode="auto">
          <a:xfrm>
            <a:off x="685800" y="706303"/>
            <a:ext cx="3810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GB" sz="2400" dirty="0" smtClean="0">
                <a:latin typeface="Arial"/>
                <a:sym typeface="Symbol" charset="0"/>
              </a:rPr>
              <a:t>/</a:t>
            </a:r>
            <a:r>
              <a:rPr lang="en-GB" sz="2400" dirty="0">
                <a:latin typeface="Arial"/>
                <a:sym typeface="Symbol"/>
              </a:rPr>
              <a:t></a:t>
            </a:r>
            <a:r>
              <a:rPr lang="en-GB" sz="2400" dirty="0">
                <a:latin typeface="Arial"/>
              </a:rPr>
              <a:t> </a:t>
            </a:r>
            <a:endParaRPr lang="en-GB" sz="2400" dirty="0" smtClean="0">
              <a:latin typeface="Arial"/>
              <a:sym typeface="Symbol" charset="0"/>
            </a:endParaRPr>
          </a:p>
          <a:p>
            <a:pPr>
              <a:spcBef>
                <a:spcPct val="50000"/>
              </a:spcBef>
            </a:pPr>
            <a:endParaRPr lang="en-GB" sz="2400" dirty="0" smtClean="0">
              <a:latin typeface="Arial"/>
              <a:sym typeface="Symbol" charset="0"/>
            </a:endParaRPr>
          </a:p>
          <a:p>
            <a:pPr>
              <a:spcBef>
                <a:spcPct val="50000"/>
              </a:spcBef>
            </a:pPr>
            <a:r>
              <a:rPr lang="en-GB" sz="2400" dirty="0" smtClean="0">
                <a:latin typeface="Arial"/>
                <a:sym typeface="Symbol" charset="0"/>
              </a:rPr>
              <a:t>               </a:t>
            </a:r>
            <a:endParaRPr lang="en-GB" sz="2400" dirty="0">
              <a:latin typeface="Arial"/>
              <a:sym typeface="Symbol" charset="0"/>
            </a:endParaRPr>
          </a:p>
          <a:p>
            <a:pPr>
              <a:spcBef>
                <a:spcPct val="50000"/>
              </a:spcBef>
            </a:pPr>
            <a:endParaRPr lang="en-GB" sz="2400" dirty="0">
              <a:latin typeface="Arial"/>
              <a:sym typeface="Symbol" charset="0"/>
            </a:endParaRPr>
          </a:p>
          <a:p>
            <a:pPr>
              <a:spcBef>
                <a:spcPct val="50000"/>
              </a:spcBef>
            </a:pPr>
            <a:r>
              <a:rPr lang="en-GB" sz="2400" dirty="0" smtClean="0">
                <a:latin typeface="Arial"/>
              </a:rPr>
              <a:t>                          </a:t>
            </a:r>
            <a:endParaRPr lang="en-GB" sz="2400" dirty="0">
              <a:latin typeface="Arial"/>
            </a:endParaRPr>
          </a:p>
          <a:p>
            <a:pPr>
              <a:spcBef>
                <a:spcPct val="50000"/>
              </a:spcBef>
            </a:pPr>
            <a:r>
              <a:rPr lang="en-GB" sz="2400" dirty="0">
                <a:latin typeface="Arial"/>
              </a:rPr>
              <a:t>                                     </a:t>
            </a:r>
            <a:r>
              <a:rPr lang="en-GB" sz="2400" dirty="0" smtClean="0">
                <a:latin typeface="Arial"/>
              </a:rPr>
              <a:t>  x       </a:t>
            </a:r>
          </a:p>
          <a:p>
            <a:pPr>
              <a:spcBef>
                <a:spcPct val="50000"/>
              </a:spcBef>
            </a:pPr>
            <a:r>
              <a:rPr lang="en-GB" sz="2400" dirty="0" smtClean="0">
                <a:solidFill>
                  <a:srgbClr val="FF0000"/>
                </a:solidFill>
                <a:latin typeface="Arial"/>
                <a:sym typeface="Symbol"/>
              </a:rPr>
              <a:t>  max </a:t>
            </a:r>
            <a:r>
              <a:rPr lang="en-GB" sz="2400" dirty="0" smtClean="0">
                <a:solidFill>
                  <a:srgbClr val="FF0000"/>
                </a:solidFill>
                <a:latin typeface="Arial"/>
              </a:rPr>
              <a:t>y/</a:t>
            </a:r>
            <a:r>
              <a:rPr lang="en-GB" sz="2400" dirty="0" smtClean="0">
                <a:solidFill>
                  <a:srgbClr val="FF0000"/>
                </a:solidFill>
                <a:latin typeface="Arial"/>
                <a:sym typeface="Symbol"/>
              </a:rPr>
              <a:t></a:t>
            </a:r>
            <a:r>
              <a:rPr lang="en-GB" sz="2400" dirty="0" smtClean="0">
                <a:solidFill>
                  <a:srgbClr val="FF0000"/>
                </a:solidFill>
                <a:latin typeface="Arial"/>
              </a:rPr>
              <a:t>x = 0.16</a:t>
            </a:r>
          </a:p>
          <a:p>
            <a:pPr>
              <a:spcBef>
                <a:spcPct val="50000"/>
              </a:spcBef>
            </a:pPr>
            <a:r>
              <a:rPr lang="en-GB" sz="2400" dirty="0" smtClean="0">
                <a:latin typeface="Arial"/>
              </a:rPr>
              <a:t>   y                                  x  </a:t>
            </a:r>
            <a:endParaRPr lang="en-US" sz="2400" dirty="0">
              <a:latin typeface="Arial"/>
            </a:endParaRPr>
          </a:p>
        </p:txBody>
      </p:sp>
      <p:grpSp>
        <p:nvGrpSpPr>
          <p:cNvPr id="191521" name="Group 33"/>
          <p:cNvGrpSpPr>
            <a:grpSpLocks/>
          </p:cNvGrpSpPr>
          <p:nvPr/>
        </p:nvGrpSpPr>
        <p:grpSpPr bwMode="auto">
          <a:xfrm>
            <a:off x="5117190" y="394198"/>
            <a:ext cx="2578791" cy="1752600"/>
            <a:chOff x="528" y="768"/>
            <a:chExt cx="1668" cy="1104"/>
          </a:xfrm>
        </p:grpSpPr>
        <p:sp>
          <p:nvSpPr>
            <p:cNvPr id="191517" name="Line 29"/>
            <p:cNvSpPr>
              <a:spLocks noChangeShapeType="1"/>
            </p:cNvSpPr>
            <p:nvPr/>
          </p:nvSpPr>
          <p:spPr bwMode="auto">
            <a:xfrm>
              <a:off x="624" y="1776"/>
              <a:ext cx="516" cy="0"/>
            </a:xfrm>
            <a:prstGeom prst="line">
              <a:avLst/>
            </a:prstGeom>
            <a:noFill/>
            <a:ln w="2857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sp>
          <p:nvSpPr>
            <p:cNvPr id="191518" name="Line 30"/>
            <p:cNvSpPr>
              <a:spLocks noChangeShapeType="1"/>
            </p:cNvSpPr>
            <p:nvPr/>
          </p:nvSpPr>
          <p:spPr bwMode="auto">
            <a:xfrm>
              <a:off x="911" y="1681"/>
              <a:ext cx="1" cy="191"/>
            </a:xfrm>
            <a:prstGeom prst="line">
              <a:avLst/>
            </a:prstGeom>
            <a:noFill/>
            <a:ln w="2857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sp>
          <p:nvSpPr>
            <p:cNvPr id="191490" name="Line 2"/>
            <p:cNvSpPr>
              <a:spLocks noChangeShapeType="1"/>
            </p:cNvSpPr>
            <p:nvPr/>
          </p:nvSpPr>
          <p:spPr bwMode="auto">
            <a:xfrm>
              <a:off x="1680" y="1680"/>
              <a:ext cx="516"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dirty="0">
                <a:latin typeface="Arial"/>
              </a:endParaRPr>
            </a:p>
          </p:txBody>
        </p:sp>
        <p:sp>
          <p:nvSpPr>
            <p:cNvPr id="191491" name="Line 3"/>
            <p:cNvSpPr>
              <a:spLocks noChangeShapeType="1"/>
            </p:cNvSpPr>
            <p:nvPr/>
          </p:nvSpPr>
          <p:spPr bwMode="auto">
            <a:xfrm>
              <a:off x="528" y="768"/>
              <a:ext cx="1" cy="191"/>
            </a:xfrm>
            <a:prstGeom prst="line">
              <a:avLst/>
            </a:prstGeom>
            <a:noFill/>
            <a:ln w="2857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grpSp>
          <p:nvGrpSpPr>
            <p:cNvPr id="191505" name="Group 17"/>
            <p:cNvGrpSpPr>
              <a:grpSpLocks/>
            </p:cNvGrpSpPr>
            <p:nvPr/>
          </p:nvGrpSpPr>
          <p:grpSpPr bwMode="auto">
            <a:xfrm>
              <a:off x="528" y="1392"/>
              <a:ext cx="791" cy="250"/>
              <a:chOff x="816" y="1429"/>
              <a:chExt cx="791" cy="250"/>
            </a:xfrm>
          </p:grpSpPr>
          <p:sp>
            <p:nvSpPr>
              <p:cNvPr id="191506" name="Line 18"/>
              <p:cNvSpPr>
                <a:spLocks noChangeShapeType="1"/>
              </p:cNvSpPr>
              <p:nvPr/>
            </p:nvSpPr>
            <p:spPr bwMode="auto">
              <a:xfrm flipV="1">
                <a:off x="1605" y="1429"/>
                <a:ext cx="2" cy="2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sp>
            <p:nvSpPr>
              <p:cNvPr id="191507" name="Line 19"/>
              <p:cNvSpPr>
                <a:spLocks noChangeShapeType="1"/>
              </p:cNvSpPr>
              <p:nvPr/>
            </p:nvSpPr>
            <p:spPr bwMode="auto">
              <a:xfrm flipV="1">
                <a:off x="816" y="1429"/>
                <a:ext cx="2" cy="2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sp>
            <p:nvSpPr>
              <p:cNvPr id="191508" name="Line 20"/>
              <p:cNvSpPr>
                <a:spLocks noChangeShapeType="1"/>
              </p:cNvSpPr>
              <p:nvPr/>
            </p:nvSpPr>
            <p:spPr bwMode="auto">
              <a:xfrm>
                <a:off x="818" y="1663"/>
                <a:ext cx="75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grpSp>
        <p:grpSp>
          <p:nvGrpSpPr>
            <p:cNvPr id="191509" name="Group 21"/>
            <p:cNvGrpSpPr>
              <a:grpSpLocks/>
            </p:cNvGrpSpPr>
            <p:nvPr/>
          </p:nvGrpSpPr>
          <p:grpSpPr bwMode="auto">
            <a:xfrm>
              <a:off x="587" y="924"/>
              <a:ext cx="837" cy="468"/>
              <a:chOff x="875" y="960"/>
              <a:chExt cx="837" cy="468"/>
            </a:xfrm>
          </p:grpSpPr>
          <p:sp>
            <p:nvSpPr>
              <p:cNvPr id="191510" name="Line 22"/>
              <p:cNvSpPr>
                <a:spLocks noChangeShapeType="1"/>
              </p:cNvSpPr>
              <p:nvPr/>
            </p:nvSpPr>
            <p:spPr bwMode="auto">
              <a:xfrm>
                <a:off x="1285" y="960"/>
                <a:ext cx="1" cy="191"/>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dirty="0">
                  <a:latin typeface="Arial"/>
                </a:endParaRPr>
              </a:p>
            </p:txBody>
          </p:sp>
          <p:sp>
            <p:nvSpPr>
              <p:cNvPr id="191511" name="Line 23"/>
              <p:cNvSpPr>
                <a:spLocks noChangeShapeType="1"/>
              </p:cNvSpPr>
              <p:nvPr/>
            </p:nvSpPr>
            <p:spPr bwMode="auto">
              <a:xfrm>
                <a:off x="1028" y="1063"/>
                <a:ext cx="516"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sz="2400" dirty="0">
                  <a:latin typeface="Arial"/>
                </a:endParaRPr>
              </a:p>
            </p:txBody>
          </p:sp>
          <p:grpSp>
            <p:nvGrpSpPr>
              <p:cNvPr id="191512" name="Group 24"/>
              <p:cNvGrpSpPr>
                <a:grpSpLocks/>
              </p:cNvGrpSpPr>
              <p:nvPr/>
            </p:nvGrpSpPr>
            <p:grpSpPr bwMode="auto">
              <a:xfrm>
                <a:off x="875" y="1178"/>
                <a:ext cx="837" cy="250"/>
                <a:chOff x="875" y="1178"/>
                <a:chExt cx="837" cy="250"/>
              </a:xfrm>
            </p:grpSpPr>
            <p:grpSp>
              <p:nvGrpSpPr>
                <p:cNvPr id="191513" name="Group 25"/>
                <p:cNvGrpSpPr>
                  <a:grpSpLocks/>
                </p:cNvGrpSpPr>
                <p:nvPr/>
              </p:nvGrpSpPr>
              <p:grpSpPr bwMode="auto">
                <a:xfrm>
                  <a:off x="921" y="1178"/>
                  <a:ext cx="791" cy="250"/>
                  <a:chOff x="921" y="1178"/>
                  <a:chExt cx="791" cy="250"/>
                </a:xfrm>
              </p:grpSpPr>
              <p:sp>
                <p:nvSpPr>
                  <p:cNvPr id="191514" name="Line 26"/>
                  <p:cNvSpPr>
                    <a:spLocks noChangeShapeType="1"/>
                  </p:cNvSpPr>
                  <p:nvPr/>
                </p:nvSpPr>
                <p:spPr bwMode="auto">
                  <a:xfrm flipV="1">
                    <a:off x="1710" y="1178"/>
                    <a:ext cx="2" cy="2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sp>
                <p:nvSpPr>
                  <p:cNvPr id="191515" name="Line 27"/>
                  <p:cNvSpPr>
                    <a:spLocks noChangeShapeType="1"/>
                  </p:cNvSpPr>
                  <p:nvPr/>
                </p:nvSpPr>
                <p:spPr bwMode="auto">
                  <a:xfrm flipV="1">
                    <a:off x="921" y="1178"/>
                    <a:ext cx="2" cy="2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grpSp>
            <p:sp>
              <p:nvSpPr>
                <p:cNvPr id="191516" name="Line 28"/>
                <p:cNvSpPr>
                  <a:spLocks noChangeShapeType="1"/>
                </p:cNvSpPr>
                <p:nvPr/>
              </p:nvSpPr>
              <p:spPr bwMode="auto">
                <a:xfrm>
                  <a:off x="875" y="1426"/>
                  <a:ext cx="789"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400" dirty="0" smtClean="0">
                      <a:latin typeface="Arial"/>
                    </a:rPr>
                    <a:t>  </a:t>
                  </a:r>
                  <a:endParaRPr lang="en-US" sz="2400" dirty="0">
                    <a:latin typeface="Arial"/>
                  </a:endParaRPr>
                </a:p>
              </p:txBody>
            </p:sp>
          </p:grpSp>
        </p:grpSp>
      </p:grpSp>
      <p:sp>
        <p:nvSpPr>
          <p:cNvPr id="2" name="TextBox 1"/>
          <p:cNvSpPr txBox="1"/>
          <p:nvPr/>
        </p:nvSpPr>
        <p:spPr>
          <a:xfrm>
            <a:off x="4619473" y="2292340"/>
            <a:ext cx="4391879" cy="3416320"/>
          </a:xfrm>
          <a:prstGeom prst="rect">
            <a:avLst/>
          </a:prstGeom>
          <a:noFill/>
        </p:spPr>
        <p:txBody>
          <a:bodyPr wrap="square" rtlCol="0">
            <a:spAutoFit/>
          </a:bodyPr>
          <a:lstStyle/>
          <a:p>
            <a:r>
              <a:rPr lang="en-GB" sz="2400" dirty="0" smtClean="0">
                <a:latin typeface="Arial"/>
                <a:sym typeface="Symbol" charset="0"/>
              </a:rPr>
              <a:t>Taylor’s “interlocking” </a:t>
            </a:r>
            <a:r>
              <a:rPr lang="en-GB" sz="2400" dirty="0" smtClean="0">
                <a:latin typeface="Arial"/>
                <a:sym typeface="Symbol"/>
              </a:rPr>
              <a:t>equation</a:t>
            </a:r>
            <a:r>
              <a:rPr lang="en-GB" sz="2400" dirty="0">
                <a:latin typeface="Arial"/>
              </a:rPr>
              <a:t> </a:t>
            </a:r>
            <a:r>
              <a:rPr lang="en-GB" sz="2400" dirty="0">
                <a:latin typeface="Arial"/>
                <a:sym typeface="Symbol"/>
              </a:rPr>
              <a:t></a:t>
            </a:r>
            <a:r>
              <a:rPr lang="en-GB" sz="2400" dirty="0">
                <a:latin typeface="Arial"/>
              </a:rPr>
              <a:t>x = </a:t>
            </a:r>
            <a:r>
              <a:rPr lang="en-GB" sz="2400" dirty="0">
                <a:latin typeface="Arial"/>
                <a:sym typeface="Symbol"/>
              </a:rPr>
              <a:t></a:t>
            </a:r>
            <a:r>
              <a:rPr lang="en-GB" sz="2400" dirty="0">
                <a:latin typeface="Arial"/>
              </a:rPr>
              <a:t>y + </a:t>
            </a:r>
            <a:r>
              <a:rPr lang="en-GB" sz="2400" dirty="0">
                <a:latin typeface="Arial"/>
                <a:sym typeface="Symbol"/>
              </a:rPr>
              <a:t></a:t>
            </a:r>
            <a:r>
              <a:rPr lang="en-GB" sz="2400" dirty="0">
                <a:latin typeface="Arial"/>
              </a:rPr>
              <a:t> </a:t>
            </a:r>
            <a:r>
              <a:rPr lang="en-GB" sz="2400" dirty="0">
                <a:latin typeface="Arial"/>
                <a:sym typeface="Symbol"/>
              </a:rPr>
              <a:t></a:t>
            </a:r>
            <a:r>
              <a:rPr lang="en-GB" sz="2400" dirty="0">
                <a:latin typeface="Arial"/>
              </a:rPr>
              <a:t> </a:t>
            </a:r>
            <a:r>
              <a:rPr lang="en-GB" sz="2400" dirty="0">
                <a:latin typeface="Arial"/>
                <a:sym typeface="Symbol"/>
              </a:rPr>
              <a:t></a:t>
            </a:r>
            <a:r>
              <a:rPr lang="en-GB" sz="2400" dirty="0">
                <a:latin typeface="Arial"/>
              </a:rPr>
              <a:t>x</a:t>
            </a:r>
            <a:r>
              <a:rPr lang="en-GB" sz="2400" dirty="0" smtClean="0">
                <a:latin typeface="Arial"/>
                <a:sym typeface="Symbol"/>
              </a:rPr>
              <a:t> </a:t>
            </a:r>
            <a:r>
              <a:rPr lang="en-GB" sz="2400" dirty="0" smtClean="0">
                <a:latin typeface="Arial"/>
              </a:rPr>
              <a:t>includes a Work-Dissipated component:-  </a:t>
            </a:r>
            <a:r>
              <a:rPr lang="en-GB" sz="2400" dirty="0" smtClean="0">
                <a:latin typeface="Arial"/>
                <a:sym typeface="Symbol"/>
              </a:rPr>
              <a:t></a:t>
            </a:r>
            <a:r>
              <a:rPr lang="en-GB" sz="2400" dirty="0" smtClean="0">
                <a:latin typeface="Arial"/>
              </a:rPr>
              <a:t> </a:t>
            </a:r>
            <a:r>
              <a:rPr lang="en-GB" sz="2400" dirty="0">
                <a:latin typeface="Arial"/>
                <a:sym typeface="Symbol"/>
              </a:rPr>
              <a:t></a:t>
            </a:r>
            <a:r>
              <a:rPr lang="en-GB" sz="2400" dirty="0">
                <a:latin typeface="Arial"/>
              </a:rPr>
              <a:t> </a:t>
            </a:r>
            <a:r>
              <a:rPr lang="en-GB" sz="2400" dirty="0">
                <a:latin typeface="Arial"/>
                <a:sym typeface="Symbol"/>
              </a:rPr>
              <a:t></a:t>
            </a:r>
            <a:r>
              <a:rPr lang="en-GB" sz="2400" dirty="0">
                <a:latin typeface="Arial"/>
              </a:rPr>
              <a:t>x </a:t>
            </a:r>
            <a:r>
              <a:rPr lang="en-GB" sz="2400" dirty="0" smtClean="0">
                <a:latin typeface="Arial"/>
              </a:rPr>
              <a:t>= (</a:t>
            </a:r>
            <a:r>
              <a:rPr lang="en-GB" sz="2400" dirty="0" smtClean="0">
                <a:latin typeface="Arial"/>
                <a:sym typeface="Symbol"/>
              </a:rPr>
              <a:t></a:t>
            </a:r>
            <a:r>
              <a:rPr lang="en-GB" sz="2400" dirty="0">
                <a:latin typeface="Arial"/>
                <a:sym typeface="Symbol"/>
              </a:rPr>
              <a:t></a:t>
            </a:r>
            <a:r>
              <a:rPr lang="en-GB" sz="2400" dirty="0">
                <a:latin typeface="Arial"/>
              </a:rPr>
              <a:t>x - </a:t>
            </a:r>
            <a:r>
              <a:rPr lang="en-GB" sz="2400" dirty="0">
                <a:latin typeface="Arial"/>
                <a:sym typeface="Symbol"/>
              </a:rPr>
              <a:t></a:t>
            </a:r>
            <a:r>
              <a:rPr lang="en-GB" sz="2400" dirty="0" smtClean="0">
                <a:latin typeface="Arial"/>
              </a:rPr>
              <a:t>y). In </a:t>
            </a:r>
            <a:r>
              <a:rPr lang="en-GB" sz="2400" dirty="0">
                <a:latin typeface="Arial"/>
              </a:rPr>
              <a:t>steady </a:t>
            </a:r>
            <a:r>
              <a:rPr lang="en-GB" sz="2400" dirty="0" smtClean="0">
                <a:latin typeface="Arial"/>
              </a:rPr>
              <a:t>slip</a:t>
            </a:r>
            <a:r>
              <a:rPr lang="en-GB" sz="2400" dirty="0">
                <a:latin typeface="Arial"/>
              </a:rPr>
              <a:t> a</a:t>
            </a:r>
            <a:r>
              <a:rPr lang="en-GB" sz="2400" dirty="0" smtClean="0">
                <a:latin typeface="Arial"/>
              </a:rPr>
              <a:t> friction coefficient </a:t>
            </a:r>
            <a:r>
              <a:rPr lang="en-GB" sz="2400" dirty="0" smtClean="0">
                <a:latin typeface="Arial"/>
                <a:sym typeface="Symbol"/>
              </a:rPr>
              <a:t> = 0.5</a:t>
            </a:r>
            <a:r>
              <a:rPr lang="en-GB" sz="2400" dirty="0" smtClean="0">
                <a:latin typeface="Arial"/>
              </a:rPr>
              <a:t> applies. The </a:t>
            </a:r>
            <a:r>
              <a:rPr lang="en-GB" sz="2400" dirty="0">
                <a:latin typeface="Arial"/>
              </a:rPr>
              <a:t>peak stress </a:t>
            </a:r>
            <a:r>
              <a:rPr lang="en-GB" sz="2400" dirty="0" smtClean="0">
                <a:latin typeface="Arial"/>
              </a:rPr>
              <a:t>ratio </a:t>
            </a:r>
            <a:r>
              <a:rPr lang="en-GB" sz="2400" dirty="0" smtClean="0">
                <a:latin typeface="Arial"/>
                <a:sym typeface="Symbol" charset="0"/>
              </a:rPr>
              <a:t></a:t>
            </a:r>
            <a:r>
              <a:rPr lang="en-GB" sz="2400" dirty="0">
                <a:latin typeface="Arial"/>
                <a:sym typeface="Symbol" charset="0"/>
              </a:rPr>
              <a:t>/</a:t>
            </a:r>
            <a:r>
              <a:rPr lang="en-GB" sz="2400" dirty="0">
                <a:latin typeface="Arial"/>
                <a:sym typeface="Symbol"/>
              </a:rPr>
              <a:t></a:t>
            </a:r>
            <a:r>
              <a:rPr lang="en-GB" sz="2400" dirty="0" smtClean="0">
                <a:latin typeface="Arial"/>
                <a:sym typeface="Symbol"/>
              </a:rPr>
              <a:t></a:t>
            </a:r>
            <a:r>
              <a:rPr lang="en-GB" sz="2400" dirty="0" smtClean="0">
                <a:latin typeface="Arial"/>
              </a:rPr>
              <a:t> = 0.66 here is </a:t>
            </a:r>
            <a:r>
              <a:rPr lang="en-GB" sz="2400" dirty="0" smtClean="0">
                <a:latin typeface="Arial"/>
                <a:sym typeface="Symbol"/>
              </a:rPr>
              <a:t>the </a:t>
            </a:r>
            <a:r>
              <a:rPr lang="en-GB" sz="2400" dirty="0">
                <a:latin typeface="Arial"/>
                <a:sym typeface="Symbol"/>
              </a:rPr>
              <a:t>sum of </a:t>
            </a:r>
            <a:r>
              <a:rPr lang="en-GB" sz="2400" dirty="0" smtClean="0">
                <a:latin typeface="Arial"/>
                <a:sym typeface="Symbol"/>
              </a:rPr>
              <a:t>(steady friction)</a:t>
            </a:r>
            <a:r>
              <a:rPr lang="en-GB" sz="2400" dirty="0" smtClean="0">
                <a:latin typeface="Arial"/>
              </a:rPr>
              <a:t> </a:t>
            </a:r>
            <a:r>
              <a:rPr lang="en-GB" sz="2400" dirty="0" smtClean="0">
                <a:latin typeface="Arial"/>
                <a:sym typeface="Symbol"/>
              </a:rPr>
              <a:t> = 0.5, </a:t>
            </a:r>
            <a:r>
              <a:rPr lang="en-GB" sz="2400" dirty="0">
                <a:latin typeface="Arial"/>
                <a:sym typeface="Symbol"/>
              </a:rPr>
              <a:t>plus (</a:t>
            </a:r>
            <a:r>
              <a:rPr lang="en-GB" sz="2400" dirty="0" smtClean="0">
                <a:latin typeface="Arial"/>
                <a:sym typeface="Symbol"/>
              </a:rPr>
              <a:t>interlocking) </a:t>
            </a:r>
            <a:r>
              <a:rPr lang="en-GB" sz="2400" dirty="0">
                <a:latin typeface="Arial"/>
              </a:rPr>
              <a:t>y/</a:t>
            </a:r>
            <a:r>
              <a:rPr lang="en-GB" sz="2400" dirty="0">
                <a:latin typeface="Arial"/>
                <a:sym typeface="Symbol"/>
              </a:rPr>
              <a:t></a:t>
            </a:r>
            <a:r>
              <a:rPr lang="en-GB" sz="2400" dirty="0">
                <a:latin typeface="Arial"/>
              </a:rPr>
              <a:t>x = </a:t>
            </a:r>
            <a:r>
              <a:rPr lang="en-GB" sz="2400" dirty="0" smtClean="0">
                <a:latin typeface="Arial"/>
              </a:rPr>
              <a:t>0.16. </a:t>
            </a:r>
            <a:endParaRPr lang="en-US" sz="2400" dirty="0" smtClean="0">
              <a:latin typeface="Arial"/>
            </a:endParaRPr>
          </a:p>
        </p:txBody>
      </p:sp>
      <p:sp>
        <p:nvSpPr>
          <p:cNvPr id="30" name="Line 1044"/>
          <p:cNvSpPr>
            <a:spLocks noChangeShapeType="1"/>
          </p:cNvSpPr>
          <p:nvPr/>
        </p:nvSpPr>
        <p:spPr bwMode="auto">
          <a:xfrm>
            <a:off x="2159497" y="691988"/>
            <a:ext cx="0" cy="7939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dirty="0">
              <a:latin typeface="Arial"/>
            </a:endParaRPr>
          </a:p>
        </p:txBody>
      </p:sp>
      <p:sp>
        <p:nvSpPr>
          <p:cNvPr id="5" name="TextBox 4"/>
          <p:cNvSpPr txBox="1"/>
          <p:nvPr/>
        </p:nvSpPr>
        <p:spPr>
          <a:xfrm>
            <a:off x="1782695" y="884093"/>
            <a:ext cx="789055" cy="461665"/>
          </a:xfrm>
          <a:prstGeom prst="rect">
            <a:avLst/>
          </a:prstGeom>
          <a:noFill/>
        </p:spPr>
        <p:txBody>
          <a:bodyPr wrap="square" rtlCol="0">
            <a:spAutoFit/>
          </a:bodyPr>
          <a:lstStyle/>
          <a:p>
            <a:r>
              <a:rPr lang="en-GB" sz="2400" dirty="0">
                <a:solidFill>
                  <a:srgbClr val="FF0000"/>
                </a:solidFill>
                <a:latin typeface="Arial"/>
              </a:rPr>
              <a:t>0.16</a:t>
            </a:r>
            <a:endParaRPr lang="en-US" sz="2400" dirty="0">
              <a:solidFill>
                <a:srgbClr val="FF0000"/>
              </a:solidFill>
              <a:latin typeface="Arial"/>
            </a:endParaRPr>
          </a:p>
        </p:txBody>
      </p:sp>
      <p:sp>
        <p:nvSpPr>
          <p:cNvPr id="32" name="TextBox 31"/>
          <p:cNvSpPr txBox="1"/>
          <p:nvPr/>
        </p:nvSpPr>
        <p:spPr>
          <a:xfrm>
            <a:off x="1830320" y="2427418"/>
            <a:ext cx="646677" cy="461665"/>
          </a:xfrm>
          <a:prstGeom prst="rect">
            <a:avLst/>
          </a:prstGeom>
          <a:noFill/>
        </p:spPr>
        <p:txBody>
          <a:bodyPr wrap="square" rtlCol="0">
            <a:spAutoFit/>
          </a:bodyPr>
          <a:lstStyle/>
          <a:p>
            <a:r>
              <a:rPr lang="en-GB" sz="2400" dirty="0" smtClean="0">
                <a:solidFill>
                  <a:srgbClr val="FF0000"/>
                </a:solidFill>
                <a:latin typeface="Arial"/>
              </a:rPr>
              <a:t>0.5</a:t>
            </a:r>
            <a:endParaRPr lang="en-US" sz="2400" dirty="0">
              <a:solidFill>
                <a:srgbClr val="FF0000"/>
              </a:solidFill>
              <a:latin typeface="Arial"/>
            </a:endParaRPr>
          </a:p>
        </p:txBody>
      </p:sp>
      <p:sp>
        <p:nvSpPr>
          <p:cNvPr id="33" name="Line 1044"/>
          <p:cNvSpPr>
            <a:spLocks noChangeShapeType="1"/>
          </p:cNvSpPr>
          <p:nvPr/>
        </p:nvSpPr>
        <p:spPr bwMode="auto">
          <a:xfrm flipH="1">
            <a:off x="2159497" y="1449138"/>
            <a:ext cx="7070" cy="2475162"/>
          </a:xfrm>
          <a:prstGeom prst="line">
            <a:avLst/>
          </a:prstGeom>
          <a:noFill/>
          <a:ln w="9525">
            <a:solidFill>
              <a:srgbClr val="4F81BD"/>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dirty="0">
              <a:latin typeface="Arial"/>
            </a:endParaRPr>
          </a:p>
        </p:txBody>
      </p:sp>
      <p:sp>
        <p:nvSpPr>
          <p:cNvPr id="34" name="Line 20"/>
          <p:cNvSpPr>
            <a:spLocks noChangeShapeType="1"/>
          </p:cNvSpPr>
          <p:nvPr/>
        </p:nvSpPr>
        <p:spPr bwMode="auto">
          <a:xfrm flipV="1">
            <a:off x="1574156" y="4000500"/>
            <a:ext cx="560085" cy="89748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sp>
        <p:nvSpPr>
          <p:cNvPr id="35" name="Line 20"/>
          <p:cNvSpPr>
            <a:spLocks noChangeShapeType="1"/>
          </p:cNvSpPr>
          <p:nvPr/>
        </p:nvSpPr>
        <p:spPr bwMode="auto">
          <a:xfrm>
            <a:off x="5310485" y="990698"/>
            <a:ext cx="1171896"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dirty="0">
              <a:latin typeface="Arial"/>
            </a:endParaRPr>
          </a:p>
        </p:txBody>
      </p:sp>
      <p:sp>
        <p:nvSpPr>
          <p:cNvPr id="3" name="TextBox 2"/>
          <p:cNvSpPr txBox="1"/>
          <p:nvPr/>
        </p:nvSpPr>
        <p:spPr>
          <a:xfrm>
            <a:off x="-7" y="-7680"/>
            <a:ext cx="301660" cy="369332"/>
          </a:xfrm>
          <a:prstGeom prst="rect">
            <a:avLst/>
          </a:prstGeom>
          <a:noFill/>
        </p:spPr>
        <p:txBody>
          <a:bodyPr wrap="none" rtlCol="0">
            <a:spAutoFit/>
          </a:bodyPr>
          <a:lstStyle/>
          <a:p>
            <a:r>
              <a:rPr lang="en-GB" dirty="0"/>
              <a:t>5</a:t>
            </a:r>
          </a:p>
        </p:txBody>
      </p:sp>
    </p:spTree>
    <p:extLst>
      <p:ext uri="{BB962C8B-B14F-4D97-AF65-F5344CB8AC3E}">
        <p14:creationId xmlns:p14="http://schemas.microsoft.com/office/powerpoint/2010/main" val="15563021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2514600" y="555625"/>
            <a:ext cx="3733800" cy="6019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GB" dirty="0">
                <a:latin typeface="Arial" charset="0"/>
                <a:sym typeface="Symbol" charset="0"/>
              </a:rPr>
              <a:t>  </a:t>
            </a:r>
            <a:r>
              <a:rPr lang="en-US" dirty="0" smtClean="0">
                <a:latin typeface="Arial" charset="0"/>
              </a:rPr>
              <a:t>           </a:t>
            </a:r>
            <a:r>
              <a:rPr lang="en-GB" dirty="0">
                <a:latin typeface="Arial" charset="0"/>
                <a:sym typeface="Symbol" charset="0"/>
              </a:rPr>
              <a:t>P</a:t>
            </a:r>
            <a:r>
              <a:rPr lang="en-US" dirty="0" smtClean="0">
                <a:latin typeface="Arial" charset="0"/>
              </a:rPr>
              <a:t> peak</a:t>
            </a:r>
            <a:endParaRPr lang="en-GB" dirty="0">
              <a:latin typeface="Arial" charset="0"/>
            </a:endParaRPr>
          </a:p>
          <a:p>
            <a:r>
              <a:rPr lang="en-GB" dirty="0">
                <a:latin typeface="Arial" charset="0"/>
              </a:rPr>
              <a:t>        P  </a:t>
            </a:r>
            <a:r>
              <a:rPr lang="en-GB" dirty="0" smtClean="0">
                <a:latin typeface="Arial" charset="0"/>
              </a:rPr>
              <a:t>(</a:t>
            </a:r>
            <a:r>
              <a:rPr lang="en-US" dirty="0" smtClean="0">
                <a:latin typeface="Arial" charset="0"/>
              </a:rPr>
              <a:t>positive)</a:t>
            </a:r>
            <a:endParaRPr lang="en-US" dirty="0">
              <a:latin typeface="Arial" charset="0"/>
            </a:endParaRPr>
          </a:p>
          <a:p>
            <a:r>
              <a:rPr lang="en-GB" dirty="0">
                <a:latin typeface="Arial" charset="0"/>
              </a:rPr>
              <a:t>               </a:t>
            </a:r>
            <a:r>
              <a:rPr lang="en-US" dirty="0">
                <a:latin typeface="Arial" charset="0"/>
              </a:rPr>
              <a:t>interlocking</a:t>
            </a:r>
          </a:p>
          <a:p>
            <a:r>
              <a:rPr lang="en-GB" dirty="0">
                <a:latin typeface="Arial" charset="0"/>
              </a:rPr>
              <a:t>                  </a:t>
            </a:r>
            <a:r>
              <a:rPr lang="en-GB" dirty="0">
                <a:latin typeface="Arial" charset="0"/>
                <a:sym typeface="Symbol" charset="0"/>
              </a:rPr>
              <a:t></a:t>
            </a:r>
            <a:r>
              <a:rPr lang="en-US" dirty="0">
                <a:latin typeface="Arial" charset="0"/>
              </a:rPr>
              <a:t>(dy/dx)</a:t>
            </a:r>
            <a:r>
              <a:rPr lang="en-GB" dirty="0">
                <a:latin typeface="Arial" charset="0"/>
              </a:rPr>
              <a:t> </a:t>
            </a:r>
          </a:p>
          <a:p>
            <a:r>
              <a:rPr lang="en-GB" dirty="0">
                <a:latin typeface="Arial" charset="0"/>
              </a:rPr>
              <a:t>                           </a:t>
            </a:r>
          </a:p>
          <a:p>
            <a:endParaRPr lang="en-GB" dirty="0">
              <a:latin typeface="Arial" charset="0"/>
            </a:endParaRPr>
          </a:p>
          <a:p>
            <a:r>
              <a:rPr lang="en-US" dirty="0">
                <a:latin typeface="Arial" charset="0"/>
              </a:rPr>
              <a:t>              </a:t>
            </a:r>
            <a:r>
              <a:rPr lang="en-GB" dirty="0">
                <a:latin typeface="Arial" charset="0"/>
              </a:rPr>
              <a:t>     </a:t>
            </a:r>
            <a:endParaRPr lang="en-US" dirty="0">
              <a:latin typeface="Arial" charset="0"/>
            </a:endParaRPr>
          </a:p>
          <a:p>
            <a:r>
              <a:rPr lang="en-GB" dirty="0">
                <a:latin typeface="Arial" charset="0"/>
              </a:rPr>
              <a:t>                  </a:t>
            </a:r>
            <a:r>
              <a:rPr lang="en-US" dirty="0">
                <a:latin typeface="Arial" charset="0"/>
              </a:rPr>
              <a:t>friction</a:t>
            </a:r>
          </a:p>
          <a:p>
            <a:r>
              <a:rPr lang="en-US" dirty="0">
                <a:latin typeface="Arial" charset="0"/>
              </a:rPr>
              <a:t>                  </a:t>
            </a:r>
            <a:r>
              <a:rPr lang="en-US" dirty="0">
                <a:latin typeface="Arial" charset="0"/>
                <a:sym typeface="Symbol" charset="0"/>
              </a:rPr>
              <a:t> </a:t>
            </a:r>
            <a:r>
              <a:rPr lang="en-GB" dirty="0">
                <a:latin typeface="Arial" charset="0"/>
                <a:sym typeface="Symbol" charset="0"/>
              </a:rPr>
              <a:t></a:t>
            </a:r>
            <a:endParaRPr lang="en-GB" dirty="0">
              <a:latin typeface="Arial" charset="0"/>
            </a:endParaRPr>
          </a:p>
          <a:p>
            <a:endParaRPr lang="en-GB" dirty="0">
              <a:latin typeface="Arial" charset="0"/>
            </a:endParaRPr>
          </a:p>
          <a:p>
            <a:r>
              <a:rPr lang="en-GB" dirty="0">
                <a:latin typeface="Arial" charset="0"/>
              </a:rPr>
              <a:t>                               </a:t>
            </a:r>
            <a:r>
              <a:rPr lang="en-US" dirty="0">
                <a:latin typeface="Arial" charset="0"/>
              </a:rPr>
              <a:t>x</a:t>
            </a:r>
            <a:endParaRPr lang="en-GB" dirty="0">
              <a:latin typeface="Arial" charset="0"/>
            </a:endParaRPr>
          </a:p>
          <a:p>
            <a:r>
              <a:rPr lang="en-GB" dirty="0">
                <a:latin typeface="Arial" charset="0"/>
              </a:rPr>
              <a:t>                   (b)</a:t>
            </a:r>
            <a:r>
              <a:rPr lang="en-US" dirty="0">
                <a:latin typeface="Arial" charset="0"/>
              </a:rPr>
              <a:t> </a:t>
            </a:r>
            <a:endParaRPr lang="en-GB" dirty="0">
              <a:latin typeface="Arial" charset="0"/>
            </a:endParaRPr>
          </a:p>
          <a:p>
            <a:r>
              <a:rPr lang="en-US" dirty="0">
                <a:latin typeface="Arial" charset="0"/>
                <a:sym typeface="Symbol" charset="0"/>
              </a:rPr>
              <a:t></a:t>
            </a:r>
            <a:endParaRPr lang="en-GB" dirty="0">
              <a:latin typeface="Arial" charset="0"/>
            </a:endParaRPr>
          </a:p>
          <a:p>
            <a:r>
              <a:rPr lang="en-US" dirty="0" smtClean="0">
                <a:latin typeface="Arial" charset="0"/>
              </a:rPr>
              <a:t>               strength =</a:t>
            </a:r>
          </a:p>
          <a:p>
            <a:r>
              <a:rPr lang="en-US" dirty="0">
                <a:latin typeface="Arial" charset="0"/>
              </a:rPr>
              <a:t> </a:t>
            </a:r>
            <a:r>
              <a:rPr lang="en-US" dirty="0" smtClean="0">
                <a:latin typeface="Arial" charset="0"/>
              </a:rPr>
              <a:t>              friction +</a:t>
            </a:r>
          </a:p>
          <a:p>
            <a:r>
              <a:rPr lang="en-US" dirty="0">
                <a:latin typeface="Arial" charset="0"/>
              </a:rPr>
              <a:t> </a:t>
            </a:r>
            <a:r>
              <a:rPr lang="en-US" dirty="0" smtClean="0">
                <a:latin typeface="Arial" charset="0"/>
              </a:rPr>
              <a:t>              interlocking</a:t>
            </a:r>
            <a:endParaRPr lang="en-US" dirty="0">
              <a:latin typeface="Arial" charset="0"/>
            </a:endParaRPr>
          </a:p>
        </p:txBody>
      </p:sp>
      <p:sp>
        <p:nvSpPr>
          <p:cNvPr id="17410" name="Text Box 4"/>
          <p:cNvSpPr txBox="1">
            <a:spLocks noChangeArrowheads="1"/>
          </p:cNvSpPr>
          <p:nvPr/>
        </p:nvSpPr>
        <p:spPr bwMode="auto">
          <a:xfrm>
            <a:off x="5943600" y="479425"/>
            <a:ext cx="3200400" cy="4948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GB" dirty="0">
                <a:latin typeface="Arial" charset="0"/>
                <a:sym typeface="Symbol" charset="0"/>
              </a:rPr>
              <a:t> </a:t>
            </a:r>
            <a:r>
              <a:rPr lang="en-US" dirty="0">
                <a:latin typeface="Arial" charset="0"/>
                <a:sym typeface="Symbol" charset="0"/>
              </a:rPr>
              <a:t></a:t>
            </a:r>
            <a:r>
              <a:rPr lang="en-US" dirty="0">
                <a:latin typeface="Arial" charset="0"/>
              </a:rPr>
              <a:t> </a:t>
            </a:r>
            <a:r>
              <a:rPr lang="en-GB" dirty="0">
                <a:latin typeface="Arial" charset="0"/>
              </a:rPr>
              <a:t> </a:t>
            </a:r>
            <a:r>
              <a:rPr lang="en-US" dirty="0">
                <a:latin typeface="Arial" charset="0"/>
              </a:rPr>
              <a:t>   </a:t>
            </a:r>
            <a:r>
              <a:rPr lang="en-US" dirty="0" smtClean="0">
                <a:latin typeface="Arial" charset="0"/>
              </a:rPr>
              <a:t>dry side</a:t>
            </a:r>
            <a:endParaRPr lang="en-US" dirty="0">
              <a:latin typeface="Arial" charset="0"/>
            </a:endParaRPr>
          </a:p>
          <a:p>
            <a:r>
              <a:rPr lang="en-GB" dirty="0">
                <a:latin typeface="Arial" charset="0"/>
                <a:sym typeface="Symbol" charset="0"/>
              </a:rPr>
              <a:t>             </a:t>
            </a:r>
            <a:r>
              <a:rPr lang="en-GB" dirty="0" smtClean="0">
                <a:latin typeface="Arial" charset="0"/>
                <a:sym typeface="Symbol" charset="0"/>
              </a:rPr>
              <a:t>P       </a:t>
            </a:r>
            <a:r>
              <a:rPr lang="en-US" dirty="0" smtClean="0">
                <a:latin typeface="Arial" charset="0"/>
              </a:rPr>
              <a:t>C</a:t>
            </a:r>
            <a:endParaRPr lang="en-US" dirty="0">
              <a:latin typeface="Arial" charset="0"/>
            </a:endParaRPr>
          </a:p>
          <a:p>
            <a:r>
              <a:rPr lang="en-US" dirty="0">
                <a:latin typeface="Arial" charset="0"/>
              </a:rPr>
              <a:t>   </a:t>
            </a:r>
            <a:endParaRPr lang="en-GB" dirty="0">
              <a:latin typeface="Arial" charset="0"/>
            </a:endParaRPr>
          </a:p>
          <a:p>
            <a:r>
              <a:rPr lang="en-US" dirty="0" smtClean="0">
                <a:latin typeface="Arial" charset="0"/>
              </a:rPr>
              <a:t>  B</a:t>
            </a:r>
            <a:r>
              <a:rPr lang="en-GB" dirty="0" smtClean="0">
                <a:latin typeface="Arial" charset="0"/>
              </a:rPr>
              <a:t>     </a:t>
            </a:r>
            <a:r>
              <a:rPr lang="en-US" dirty="0" smtClean="0">
                <a:latin typeface="Arial" charset="0"/>
                <a:sym typeface="Symbol" charset="0"/>
              </a:rPr>
              <a:t> </a:t>
            </a:r>
            <a:r>
              <a:rPr lang="en-GB" dirty="0" smtClean="0">
                <a:latin typeface="Arial" charset="0"/>
                <a:sym typeface="Symbol" charset="0"/>
              </a:rPr>
              <a:t>      </a:t>
            </a:r>
            <a:r>
              <a:rPr lang="en-US" dirty="0" smtClean="0">
                <a:latin typeface="Arial" charset="0"/>
                <a:cs typeface="Times New Roman" charset="0"/>
                <a:sym typeface="Symbol" charset="0"/>
              </a:rPr>
              <a:t></a:t>
            </a:r>
            <a:r>
              <a:rPr lang="en-US" dirty="0" smtClean="0">
                <a:latin typeface="Arial" charset="0"/>
                <a:cs typeface="Times New Roman" charset="0"/>
              </a:rPr>
              <a:t>(dy/dx)</a:t>
            </a:r>
            <a:endParaRPr lang="en-US" dirty="0" smtClean="0">
              <a:latin typeface="Arial" charset="0"/>
            </a:endParaRPr>
          </a:p>
          <a:p>
            <a:r>
              <a:rPr lang="en-GB" dirty="0" smtClean="0">
                <a:latin typeface="Arial" charset="0"/>
              </a:rPr>
              <a:t>                 </a:t>
            </a:r>
            <a:r>
              <a:rPr lang="en-GB" dirty="0">
                <a:latin typeface="Arial" charset="0"/>
              </a:rPr>
              <a:t>interlocking</a:t>
            </a:r>
            <a:endParaRPr lang="en-US" dirty="0" smtClean="0">
              <a:latin typeface="Arial" charset="0"/>
            </a:endParaRPr>
          </a:p>
          <a:p>
            <a:endParaRPr lang="en-US" dirty="0">
              <a:latin typeface="Arial" charset="0"/>
            </a:endParaRPr>
          </a:p>
          <a:p>
            <a:endParaRPr lang="en-GB" dirty="0">
              <a:latin typeface="Arial" charset="0"/>
            </a:endParaRPr>
          </a:p>
          <a:p>
            <a:r>
              <a:rPr lang="en-GB" dirty="0">
                <a:latin typeface="Arial" charset="0"/>
              </a:rPr>
              <a:t>c</a:t>
            </a:r>
            <a:r>
              <a:rPr lang="en-GB" dirty="0" smtClean="0">
                <a:latin typeface="Arial" charset="0"/>
                <a:sym typeface="Symbol" charset="0"/>
              </a:rPr>
              <a:t></a:t>
            </a:r>
          </a:p>
          <a:p>
            <a:r>
              <a:rPr lang="en-GB" dirty="0" smtClean="0">
                <a:latin typeface="Arial" charset="0"/>
              </a:rPr>
              <a:t>          </a:t>
            </a:r>
            <a:r>
              <a:rPr lang="en-US" dirty="0" smtClean="0">
                <a:latin typeface="Arial" charset="0"/>
                <a:sym typeface="Symbol" charset="0"/>
              </a:rPr>
              <a:t></a:t>
            </a:r>
            <a:r>
              <a:rPr lang="en-US" dirty="0" smtClean="0">
                <a:latin typeface="Arial" charset="0"/>
                <a:cs typeface="Times New Roman" charset="0"/>
                <a:sym typeface="Symbol" charset="0"/>
              </a:rPr>
              <a:t>  </a:t>
            </a:r>
            <a:r>
              <a:rPr lang="en-US" dirty="0" smtClean="0">
                <a:latin typeface="Arial" charset="0"/>
              </a:rPr>
              <a:t>friction</a:t>
            </a:r>
            <a:endParaRPr lang="en-US" dirty="0">
              <a:latin typeface="Arial" charset="0"/>
            </a:endParaRPr>
          </a:p>
          <a:p>
            <a:endParaRPr lang="en-US" dirty="0">
              <a:latin typeface="Arial" charset="0"/>
            </a:endParaRPr>
          </a:p>
          <a:p>
            <a:r>
              <a:rPr lang="en-GB" dirty="0">
                <a:latin typeface="Arial" charset="0"/>
                <a:sym typeface="Symbol" charset="0"/>
              </a:rPr>
              <a:t>        </a:t>
            </a:r>
            <a:r>
              <a:rPr lang="en-US" dirty="0" smtClean="0">
                <a:latin typeface="Arial" charset="0"/>
                <a:sym typeface="Symbol" charset="0"/>
              </a:rPr>
              <a:t></a:t>
            </a:r>
            <a:r>
              <a:rPr lang="en-GB" baseline="-25000" dirty="0">
                <a:latin typeface="Arial" charset="0"/>
                <a:sym typeface="Symbol" charset="0"/>
              </a:rPr>
              <a:t>d</a:t>
            </a:r>
            <a:endParaRPr lang="en-GB" dirty="0">
              <a:latin typeface="Arial" charset="0"/>
            </a:endParaRPr>
          </a:p>
          <a:p>
            <a:r>
              <a:rPr lang="en-US" dirty="0">
                <a:latin typeface="Arial" charset="0"/>
              </a:rPr>
              <a:t>A</a:t>
            </a:r>
            <a:r>
              <a:rPr lang="en-GB" dirty="0">
                <a:latin typeface="Arial" charset="0"/>
              </a:rPr>
              <a:t>                   </a:t>
            </a:r>
            <a:r>
              <a:rPr lang="en-US" dirty="0">
                <a:latin typeface="Arial" charset="0"/>
                <a:sym typeface="Symbol" charset="0"/>
              </a:rPr>
              <a:t></a:t>
            </a:r>
            <a:endParaRPr lang="en-US" dirty="0">
              <a:latin typeface="Arial" charset="0"/>
            </a:endParaRPr>
          </a:p>
          <a:p>
            <a:r>
              <a:rPr lang="en-GB" dirty="0">
                <a:latin typeface="Arial" charset="0"/>
              </a:rPr>
              <a:t>              (c</a:t>
            </a:r>
            <a:r>
              <a:rPr lang="en-GB" dirty="0" smtClean="0">
                <a:latin typeface="Arial" charset="0"/>
              </a:rPr>
              <a:t>)</a:t>
            </a:r>
          </a:p>
          <a:p>
            <a:r>
              <a:rPr lang="en-GB" dirty="0" smtClean="0">
                <a:latin typeface="Arial" charset="0"/>
              </a:rPr>
              <a:t>Peak drained strength at P</a:t>
            </a:r>
            <a:r>
              <a:rPr lang="en-GB" dirty="0" smtClean="0">
                <a:latin typeface="Arial"/>
              </a:rPr>
              <a:t>; see </a:t>
            </a:r>
            <a:r>
              <a:rPr lang="en-US" dirty="0" smtClean="0">
                <a:latin typeface="Arial"/>
              </a:rPr>
              <a:t>Schofield (</a:t>
            </a:r>
            <a:r>
              <a:rPr lang="en-US" dirty="0">
                <a:latin typeface="Arial"/>
              </a:rPr>
              <a:t>2006) Géotechnique</a:t>
            </a:r>
          </a:p>
        </p:txBody>
      </p:sp>
      <p:grpSp>
        <p:nvGrpSpPr>
          <p:cNvPr id="17411" name="Group 5"/>
          <p:cNvGrpSpPr>
            <a:grpSpLocks/>
          </p:cNvGrpSpPr>
          <p:nvPr/>
        </p:nvGrpSpPr>
        <p:grpSpPr bwMode="auto">
          <a:xfrm>
            <a:off x="381000" y="304800"/>
            <a:ext cx="7661275" cy="5656263"/>
            <a:chOff x="240" y="192"/>
            <a:chExt cx="4826" cy="3563"/>
          </a:xfrm>
        </p:grpSpPr>
        <p:grpSp>
          <p:nvGrpSpPr>
            <p:cNvPr id="17412" name="Group 6"/>
            <p:cNvGrpSpPr>
              <a:grpSpLocks/>
            </p:cNvGrpSpPr>
            <p:nvPr/>
          </p:nvGrpSpPr>
          <p:grpSpPr bwMode="auto">
            <a:xfrm>
              <a:off x="240" y="624"/>
              <a:ext cx="1981" cy="3131"/>
              <a:chOff x="240" y="864"/>
              <a:chExt cx="1981" cy="3131"/>
            </a:xfrm>
          </p:grpSpPr>
          <p:sp>
            <p:nvSpPr>
              <p:cNvPr id="17433" name="Text Box 7"/>
              <p:cNvSpPr txBox="1">
                <a:spLocks noChangeArrowheads="1"/>
              </p:cNvSpPr>
              <p:nvPr/>
            </p:nvSpPr>
            <p:spPr bwMode="auto">
              <a:xfrm>
                <a:off x="240" y="864"/>
                <a:ext cx="1981" cy="27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Arial" charset="0"/>
                  </a:rPr>
                  <a:t>y </a:t>
                </a:r>
                <a:r>
                  <a:rPr lang="en-US" dirty="0" smtClean="0">
                    <a:latin typeface="Arial" charset="0"/>
                  </a:rPr>
                  <a:t>      </a:t>
                </a:r>
                <a:r>
                  <a:rPr lang="en-GB" dirty="0" smtClean="0">
                    <a:latin typeface="Arial" charset="0"/>
                  </a:rPr>
                  <a:t>interlocking</a:t>
                </a:r>
                <a:endParaRPr lang="en-US" dirty="0">
                  <a:latin typeface="Arial" charset="0"/>
                </a:endParaRPr>
              </a:p>
              <a:p>
                <a:r>
                  <a:rPr lang="en-US" dirty="0">
                    <a:latin typeface="Arial" charset="0"/>
                  </a:rPr>
                  <a:t>       </a:t>
                </a:r>
                <a:r>
                  <a:rPr lang="en-US" dirty="0" smtClean="0">
                    <a:latin typeface="Arial" charset="0"/>
                  </a:rPr>
                  <a:t>  maximum                                         </a:t>
                </a:r>
                <a:endParaRPr lang="en-US" dirty="0">
                  <a:latin typeface="Arial" charset="0"/>
                </a:endParaRPr>
              </a:p>
              <a:p>
                <a:r>
                  <a:rPr lang="en-US" dirty="0">
                    <a:latin typeface="Arial" charset="0"/>
                  </a:rPr>
                  <a:t>         (dy/dx)</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GB" dirty="0">
                  <a:latin typeface="Arial" charset="0"/>
                </a:endParaRPr>
              </a:p>
              <a:p>
                <a:endParaRPr lang="en-US" dirty="0">
                  <a:latin typeface="Arial" charset="0"/>
                </a:endParaRPr>
              </a:p>
              <a:p>
                <a:r>
                  <a:rPr lang="en-GB" dirty="0">
                    <a:latin typeface="Arial" charset="0"/>
                  </a:rPr>
                  <a:t>                      </a:t>
                </a:r>
                <a:r>
                  <a:rPr lang="en-US" dirty="0">
                    <a:latin typeface="Arial" charset="0"/>
                  </a:rPr>
                  <a:t>x </a:t>
                </a:r>
              </a:p>
              <a:p>
                <a:r>
                  <a:rPr lang="en-US" dirty="0">
                    <a:latin typeface="Arial" charset="0"/>
                  </a:rPr>
                  <a:t>           </a:t>
                </a:r>
                <a:r>
                  <a:rPr lang="en-GB" dirty="0">
                    <a:latin typeface="Arial" charset="0"/>
                  </a:rPr>
                  <a:t>(a</a:t>
                </a:r>
                <a:r>
                  <a:rPr lang="en-GB" dirty="0" smtClean="0">
                    <a:latin typeface="Arial" charset="0"/>
                  </a:rPr>
                  <a:t>)</a:t>
                </a:r>
                <a:r>
                  <a:rPr lang="en-GB" dirty="0">
                    <a:latin typeface="Arial" charset="0"/>
                  </a:rPr>
                  <a:t> </a:t>
                </a:r>
                <a:endParaRPr lang="en-GB" dirty="0" smtClean="0">
                  <a:latin typeface="Arial" charset="0"/>
                </a:endParaRPr>
              </a:p>
              <a:p>
                <a:endParaRPr lang="en-GB" dirty="0" smtClean="0">
                  <a:latin typeface="Arial" charset="0"/>
                </a:endParaRPr>
              </a:p>
              <a:p>
                <a:r>
                  <a:rPr lang="en-GB" dirty="0" smtClean="0">
                    <a:latin typeface="Arial" charset="0"/>
                  </a:rPr>
                  <a:t>Taylor’s </a:t>
                </a:r>
                <a:r>
                  <a:rPr lang="en-GB" dirty="0">
                    <a:latin typeface="Arial" charset="0"/>
                  </a:rPr>
                  <a:t>interlocking </a:t>
                </a:r>
                <a:r>
                  <a:rPr lang="en-GB" dirty="0" smtClean="0">
                    <a:latin typeface="Arial" charset="0"/>
                  </a:rPr>
                  <a:t>strength equation</a:t>
                </a:r>
                <a:endParaRPr lang="en-GB" dirty="0">
                  <a:latin typeface="Arial" charset="0"/>
                </a:endParaRPr>
              </a:p>
              <a:p>
                <a:r>
                  <a:rPr lang="en-US" dirty="0" smtClean="0">
                    <a:latin typeface="Arial" charset="0"/>
                    <a:sym typeface="Symbol" charset="0"/>
                  </a:rPr>
                  <a:t></a:t>
                </a:r>
                <a:r>
                  <a:rPr lang="en-US" dirty="0">
                    <a:latin typeface="Arial" charset="0"/>
                  </a:rPr>
                  <a:t>dx = </a:t>
                </a:r>
                <a:r>
                  <a:rPr lang="en-US" dirty="0" smtClean="0">
                    <a:latin typeface="Arial" charset="0"/>
                    <a:sym typeface="Symbol" charset="0"/>
                  </a:rPr>
                  <a:t></a:t>
                </a:r>
                <a:r>
                  <a:rPr lang="en-GB" dirty="0" smtClean="0">
                    <a:latin typeface="Arial" charset="0"/>
                    <a:sym typeface="Symbol" charset="0"/>
                  </a:rPr>
                  <a:t></a:t>
                </a:r>
                <a:r>
                  <a:rPr lang="en-US" dirty="0" smtClean="0">
                    <a:latin typeface="Arial" charset="0"/>
                  </a:rPr>
                  <a:t>dx </a:t>
                </a:r>
                <a:r>
                  <a:rPr lang="en-GB" dirty="0" smtClean="0">
                    <a:latin typeface="Arial" charset="0"/>
                  </a:rPr>
                  <a:t>+ </a:t>
                </a:r>
                <a:r>
                  <a:rPr lang="en-GB" dirty="0" smtClean="0">
                    <a:latin typeface="Arial" charset="0"/>
                    <a:sym typeface="Symbol" charset="0"/>
                  </a:rPr>
                  <a:t></a:t>
                </a:r>
                <a:r>
                  <a:rPr lang="en-GB" dirty="0">
                    <a:latin typeface="Arial" charset="0"/>
                    <a:sym typeface="Symbol" charset="0"/>
                  </a:rPr>
                  <a:t></a:t>
                </a:r>
                <a:r>
                  <a:rPr lang="en-US" dirty="0" smtClean="0">
                    <a:latin typeface="Arial" charset="0"/>
                  </a:rPr>
                  <a:t>dy</a:t>
                </a:r>
                <a:endParaRPr lang="en-US" dirty="0">
                  <a:latin typeface="Arial" charset="0"/>
                </a:endParaRPr>
              </a:p>
            </p:txBody>
          </p:sp>
          <p:sp>
            <p:nvSpPr>
              <p:cNvPr id="17434" name="Line 8"/>
              <p:cNvSpPr>
                <a:spLocks noChangeShapeType="1"/>
              </p:cNvSpPr>
              <p:nvPr/>
            </p:nvSpPr>
            <p:spPr bwMode="auto">
              <a:xfrm flipV="1">
                <a:off x="528" y="1150"/>
                <a:ext cx="1" cy="20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5" name="Line 9"/>
              <p:cNvSpPr>
                <a:spLocks noChangeShapeType="1"/>
              </p:cNvSpPr>
              <p:nvPr/>
            </p:nvSpPr>
            <p:spPr bwMode="auto">
              <a:xfrm flipV="1">
                <a:off x="690" y="1617"/>
                <a:ext cx="284" cy="237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36" name="Line 10"/>
              <p:cNvSpPr>
                <a:spLocks noChangeShapeType="1"/>
              </p:cNvSpPr>
              <p:nvPr/>
            </p:nvSpPr>
            <p:spPr bwMode="auto">
              <a:xfrm flipV="1">
                <a:off x="406" y="3198"/>
                <a:ext cx="101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2523" name="Freeform 11"/>
              <p:cNvSpPr>
                <a:spLocks/>
              </p:cNvSpPr>
              <p:nvPr/>
            </p:nvSpPr>
            <p:spPr bwMode="auto">
              <a:xfrm>
                <a:off x="528" y="1702"/>
                <a:ext cx="1056" cy="1680"/>
              </a:xfrm>
              <a:custGeom>
                <a:avLst/>
                <a:gdLst>
                  <a:gd name="T0" fmla="*/ 0 w 1056"/>
                  <a:gd name="T1" fmla="*/ 1584 h 1776"/>
                  <a:gd name="T2" fmla="*/ 48 w 1056"/>
                  <a:gd name="T3" fmla="*/ 1680 h 1776"/>
                  <a:gd name="T4" fmla="*/ 144 w 1056"/>
                  <a:gd name="T5" fmla="*/ 1728 h 1776"/>
                  <a:gd name="T6" fmla="*/ 240 w 1056"/>
                  <a:gd name="T7" fmla="*/ 1584 h 1776"/>
                  <a:gd name="T8" fmla="*/ 384 w 1056"/>
                  <a:gd name="T9" fmla="*/ 576 h 1776"/>
                  <a:gd name="T10" fmla="*/ 576 w 1056"/>
                  <a:gd name="T11" fmla="*/ 96 h 1776"/>
                  <a:gd name="T12" fmla="*/ 1056 w 1056"/>
                  <a:gd name="T13" fmla="*/ 0 h 1776"/>
                </a:gdLst>
                <a:ahLst/>
                <a:cxnLst>
                  <a:cxn ang="0">
                    <a:pos x="T0" y="T1"/>
                  </a:cxn>
                  <a:cxn ang="0">
                    <a:pos x="T2" y="T3"/>
                  </a:cxn>
                  <a:cxn ang="0">
                    <a:pos x="T4" y="T5"/>
                  </a:cxn>
                  <a:cxn ang="0">
                    <a:pos x="T6" y="T7"/>
                  </a:cxn>
                  <a:cxn ang="0">
                    <a:pos x="T8" y="T9"/>
                  </a:cxn>
                  <a:cxn ang="0">
                    <a:pos x="T10" y="T11"/>
                  </a:cxn>
                  <a:cxn ang="0">
                    <a:pos x="T12" y="T13"/>
                  </a:cxn>
                </a:cxnLst>
                <a:rect l="0" t="0" r="r" b="b"/>
                <a:pathLst>
                  <a:path w="1056" h="1776">
                    <a:moveTo>
                      <a:pt x="0" y="1584"/>
                    </a:moveTo>
                    <a:cubicBezTo>
                      <a:pt x="12" y="1620"/>
                      <a:pt x="24" y="1656"/>
                      <a:pt x="48" y="1680"/>
                    </a:cubicBezTo>
                    <a:cubicBezTo>
                      <a:pt x="72" y="1704"/>
                      <a:pt x="112" y="1744"/>
                      <a:pt x="144" y="1728"/>
                    </a:cubicBezTo>
                    <a:cubicBezTo>
                      <a:pt x="176" y="1712"/>
                      <a:pt x="200" y="1776"/>
                      <a:pt x="240" y="1584"/>
                    </a:cubicBezTo>
                    <a:cubicBezTo>
                      <a:pt x="280" y="1392"/>
                      <a:pt x="328" y="824"/>
                      <a:pt x="384" y="576"/>
                    </a:cubicBezTo>
                    <a:cubicBezTo>
                      <a:pt x="440" y="328"/>
                      <a:pt x="464" y="192"/>
                      <a:pt x="576" y="96"/>
                    </a:cubicBezTo>
                    <a:cubicBezTo>
                      <a:pt x="688" y="0"/>
                      <a:pt x="976" y="8"/>
                      <a:pt x="105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grpSp>
          <p:nvGrpSpPr>
            <p:cNvPr id="17413" name="Group 12"/>
            <p:cNvGrpSpPr>
              <a:grpSpLocks/>
            </p:cNvGrpSpPr>
            <p:nvPr/>
          </p:nvGrpSpPr>
          <p:grpSpPr bwMode="auto">
            <a:xfrm>
              <a:off x="2056" y="192"/>
              <a:ext cx="3010" cy="2824"/>
              <a:chOff x="2056" y="192"/>
              <a:chExt cx="3010" cy="2824"/>
            </a:xfrm>
          </p:grpSpPr>
          <p:grpSp>
            <p:nvGrpSpPr>
              <p:cNvPr id="17414" name="Group 13"/>
              <p:cNvGrpSpPr>
                <a:grpSpLocks/>
              </p:cNvGrpSpPr>
              <p:nvPr/>
            </p:nvGrpSpPr>
            <p:grpSpPr bwMode="auto">
              <a:xfrm>
                <a:off x="2056" y="480"/>
                <a:ext cx="1375" cy="2480"/>
                <a:chOff x="2056" y="480"/>
                <a:chExt cx="1375" cy="2480"/>
              </a:xfrm>
            </p:grpSpPr>
            <p:sp>
              <p:nvSpPr>
                <p:cNvPr id="17428" name="Line 14"/>
                <p:cNvSpPr>
                  <a:spLocks noChangeShapeType="1"/>
                </p:cNvSpPr>
                <p:nvPr/>
              </p:nvSpPr>
              <p:spPr bwMode="auto">
                <a:xfrm flipH="1" flipV="1">
                  <a:off x="2060" y="480"/>
                  <a:ext cx="4" cy="24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9" name="Line 15"/>
                <p:cNvSpPr>
                  <a:spLocks noChangeShapeType="1"/>
                </p:cNvSpPr>
                <p:nvPr/>
              </p:nvSpPr>
              <p:spPr bwMode="auto">
                <a:xfrm>
                  <a:off x="2056" y="2928"/>
                  <a:ext cx="13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2528" name="Freeform 16"/>
                <p:cNvSpPr>
                  <a:spLocks/>
                </p:cNvSpPr>
                <p:nvPr/>
              </p:nvSpPr>
              <p:spPr bwMode="auto">
                <a:xfrm>
                  <a:off x="2062" y="648"/>
                  <a:ext cx="1154" cy="2304"/>
                </a:xfrm>
                <a:custGeom>
                  <a:avLst/>
                  <a:gdLst>
                    <a:gd name="T0" fmla="*/ 0 w 672"/>
                    <a:gd name="T1" fmla="*/ 1304 h 1304"/>
                    <a:gd name="T2" fmla="*/ 96 w 672"/>
                    <a:gd name="T3" fmla="*/ 152 h 1304"/>
                    <a:gd name="T4" fmla="*/ 336 w 672"/>
                    <a:gd name="T5" fmla="*/ 392 h 1304"/>
                    <a:gd name="T6" fmla="*/ 528 w 672"/>
                    <a:gd name="T7" fmla="*/ 444 h 1304"/>
                    <a:gd name="T8" fmla="*/ 672 w 672"/>
                    <a:gd name="T9" fmla="*/ 444 h 1304"/>
                  </a:gdLst>
                  <a:ahLst/>
                  <a:cxnLst>
                    <a:cxn ang="0">
                      <a:pos x="T0" y="T1"/>
                    </a:cxn>
                    <a:cxn ang="0">
                      <a:pos x="T2" y="T3"/>
                    </a:cxn>
                    <a:cxn ang="0">
                      <a:pos x="T4" y="T5"/>
                    </a:cxn>
                    <a:cxn ang="0">
                      <a:pos x="T6" y="T7"/>
                    </a:cxn>
                    <a:cxn ang="0">
                      <a:pos x="T8" y="T9"/>
                    </a:cxn>
                  </a:cxnLst>
                  <a:rect l="0" t="0" r="r" b="b"/>
                  <a:pathLst>
                    <a:path w="672" h="1304">
                      <a:moveTo>
                        <a:pt x="0" y="1304"/>
                      </a:moveTo>
                      <a:cubicBezTo>
                        <a:pt x="20" y="804"/>
                        <a:pt x="40" y="304"/>
                        <a:pt x="96" y="152"/>
                      </a:cubicBezTo>
                      <a:cubicBezTo>
                        <a:pt x="152" y="0"/>
                        <a:pt x="264" y="343"/>
                        <a:pt x="336" y="392"/>
                      </a:cubicBezTo>
                      <a:cubicBezTo>
                        <a:pt x="408" y="441"/>
                        <a:pt x="472" y="435"/>
                        <a:pt x="528" y="444"/>
                      </a:cubicBezTo>
                      <a:cubicBezTo>
                        <a:pt x="584" y="453"/>
                        <a:pt x="648" y="445"/>
                        <a:pt x="672" y="444"/>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92529" name="Line 17"/>
                <p:cNvSpPr>
                  <a:spLocks noChangeShapeType="1"/>
                </p:cNvSpPr>
                <p:nvPr/>
              </p:nvSpPr>
              <p:spPr bwMode="auto">
                <a:xfrm flipV="1">
                  <a:off x="3150" y="2262"/>
                  <a:ext cx="0" cy="65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92530" name="Line 18"/>
                <p:cNvSpPr>
                  <a:spLocks noChangeShapeType="1"/>
                </p:cNvSpPr>
                <p:nvPr/>
              </p:nvSpPr>
              <p:spPr bwMode="auto">
                <a:xfrm flipV="1">
                  <a:off x="3150" y="1429"/>
                  <a:ext cx="0" cy="5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grpSp>
            <p:nvGrpSpPr>
              <p:cNvPr id="17415" name="Group 19"/>
              <p:cNvGrpSpPr>
                <a:grpSpLocks/>
              </p:cNvGrpSpPr>
              <p:nvPr/>
            </p:nvGrpSpPr>
            <p:grpSpPr bwMode="auto">
              <a:xfrm>
                <a:off x="3120" y="192"/>
                <a:ext cx="1946" cy="2824"/>
                <a:chOff x="3120" y="192"/>
                <a:chExt cx="1946" cy="2824"/>
              </a:xfrm>
            </p:grpSpPr>
            <p:grpSp>
              <p:nvGrpSpPr>
                <p:cNvPr id="17416" name="Group 20"/>
                <p:cNvGrpSpPr>
                  <a:grpSpLocks/>
                </p:cNvGrpSpPr>
                <p:nvPr/>
              </p:nvGrpSpPr>
              <p:grpSpPr bwMode="auto">
                <a:xfrm>
                  <a:off x="3120" y="192"/>
                  <a:ext cx="1946" cy="2824"/>
                  <a:chOff x="3120" y="192"/>
                  <a:chExt cx="1946" cy="2824"/>
                </a:xfrm>
              </p:grpSpPr>
              <p:sp>
                <p:nvSpPr>
                  <p:cNvPr id="17418" name="Line 21"/>
                  <p:cNvSpPr>
                    <a:spLocks noChangeShapeType="1"/>
                  </p:cNvSpPr>
                  <p:nvPr/>
                </p:nvSpPr>
                <p:spPr bwMode="auto">
                  <a:xfrm>
                    <a:off x="3120" y="551"/>
                    <a:ext cx="0" cy="305"/>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17419" name="Line 22"/>
                  <p:cNvSpPr>
                    <a:spLocks noChangeShapeType="1"/>
                  </p:cNvSpPr>
                  <p:nvPr/>
                </p:nvSpPr>
                <p:spPr bwMode="auto">
                  <a:xfrm flipV="1">
                    <a:off x="4057" y="192"/>
                    <a:ext cx="1009" cy="282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0" name="Line 23"/>
                  <p:cNvSpPr>
                    <a:spLocks noChangeShapeType="1"/>
                  </p:cNvSpPr>
                  <p:nvPr/>
                </p:nvSpPr>
                <p:spPr bwMode="auto">
                  <a:xfrm flipH="1" flipV="1">
                    <a:off x="4058" y="379"/>
                    <a:ext cx="0" cy="25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1" name="Line 24"/>
                  <p:cNvSpPr>
                    <a:spLocks noChangeShapeType="1"/>
                  </p:cNvSpPr>
                  <p:nvPr/>
                </p:nvSpPr>
                <p:spPr bwMode="auto">
                  <a:xfrm flipV="1">
                    <a:off x="3216" y="883"/>
                    <a:ext cx="1344" cy="3"/>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2" name="Line 25"/>
                  <p:cNvSpPr>
                    <a:spLocks noChangeShapeType="1"/>
                  </p:cNvSpPr>
                  <p:nvPr/>
                </p:nvSpPr>
                <p:spPr bwMode="auto">
                  <a:xfrm>
                    <a:off x="4071" y="2932"/>
                    <a:ext cx="89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3" name="Line 26"/>
                  <p:cNvSpPr>
                    <a:spLocks noChangeShapeType="1"/>
                  </p:cNvSpPr>
                  <p:nvPr/>
                </p:nvSpPr>
                <p:spPr bwMode="auto">
                  <a:xfrm flipV="1">
                    <a:off x="4080" y="624"/>
                    <a:ext cx="864" cy="60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4" name="Line 27"/>
                  <p:cNvSpPr>
                    <a:spLocks noChangeShapeType="1"/>
                  </p:cNvSpPr>
                  <p:nvPr/>
                </p:nvSpPr>
                <p:spPr bwMode="auto">
                  <a:xfrm flipV="1">
                    <a:off x="3264" y="1459"/>
                    <a:ext cx="1296" cy="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25" name="Line 28"/>
                  <p:cNvSpPr>
                    <a:spLocks noChangeShapeType="1"/>
                  </p:cNvSpPr>
                  <p:nvPr/>
                </p:nvSpPr>
                <p:spPr bwMode="auto">
                  <a:xfrm flipH="1">
                    <a:off x="4560" y="912"/>
                    <a:ext cx="0" cy="539"/>
                  </a:xfrm>
                  <a:prstGeom prst="line">
                    <a:avLst/>
                  </a:prstGeom>
                  <a:noFill/>
                  <a:ln w="38100">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2541" name="Line 29"/>
                  <p:cNvSpPr>
                    <a:spLocks noChangeShapeType="1"/>
                  </p:cNvSpPr>
                  <p:nvPr/>
                </p:nvSpPr>
                <p:spPr bwMode="auto">
                  <a:xfrm>
                    <a:off x="3984" y="1248"/>
                    <a:ext cx="0" cy="16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92542" name="Line 30"/>
                  <p:cNvSpPr>
                    <a:spLocks noChangeShapeType="1"/>
                  </p:cNvSpPr>
                  <p:nvPr/>
                </p:nvSpPr>
                <p:spPr bwMode="auto">
                  <a:xfrm>
                    <a:off x="4656" y="1528"/>
                    <a:ext cx="0" cy="1440"/>
                  </a:xfrm>
                  <a:prstGeom prst="line">
                    <a:avLst/>
                  </a:prstGeom>
                  <a:noFill/>
                  <a:ln w="381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sp>
              <p:nvSpPr>
                <p:cNvPr id="192543" name="Line 31"/>
                <p:cNvSpPr>
                  <a:spLocks noChangeShapeType="1"/>
                </p:cNvSpPr>
                <p:nvPr/>
              </p:nvSpPr>
              <p:spPr bwMode="auto">
                <a:xfrm>
                  <a:off x="4080" y="12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grpSp>
      </p:grpSp>
      <p:sp>
        <p:nvSpPr>
          <p:cNvPr id="2" name="TextBox 1"/>
          <p:cNvSpPr txBox="1"/>
          <p:nvPr/>
        </p:nvSpPr>
        <p:spPr>
          <a:xfrm>
            <a:off x="299608" y="134465"/>
            <a:ext cx="4026903" cy="830997"/>
          </a:xfrm>
          <a:prstGeom prst="rect">
            <a:avLst/>
          </a:prstGeom>
          <a:noFill/>
        </p:spPr>
        <p:txBody>
          <a:bodyPr wrap="square" rtlCol="0">
            <a:spAutoFit/>
          </a:bodyPr>
          <a:lstStyle/>
          <a:p>
            <a:r>
              <a:rPr lang="en-GB" sz="2400" u="sng" dirty="0" smtClean="0">
                <a:latin typeface="Arial" charset="0"/>
              </a:rPr>
              <a:t>Taylor’s MIT shear box tests (interlocking work)  </a:t>
            </a:r>
            <a:endParaRPr lang="en-US" sz="2400" u="sng" dirty="0"/>
          </a:p>
        </p:txBody>
      </p:sp>
      <p:sp>
        <p:nvSpPr>
          <p:cNvPr id="33" name="Line 21"/>
          <p:cNvSpPr>
            <a:spLocks noChangeShapeType="1"/>
          </p:cNvSpPr>
          <p:nvPr/>
        </p:nvSpPr>
        <p:spPr bwMode="auto">
          <a:xfrm>
            <a:off x="3627180" y="801616"/>
            <a:ext cx="0" cy="522286"/>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34" name="Line 21"/>
          <p:cNvSpPr>
            <a:spLocks noChangeShapeType="1"/>
          </p:cNvSpPr>
          <p:nvPr/>
        </p:nvSpPr>
        <p:spPr bwMode="auto">
          <a:xfrm flipH="1">
            <a:off x="3102220" y="6340071"/>
            <a:ext cx="587420" cy="83291"/>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3" name="TextBox 2"/>
          <p:cNvSpPr txBox="1"/>
          <p:nvPr/>
        </p:nvSpPr>
        <p:spPr>
          <a:xfrm>
            <a:off x="-2002" y="2400"/>
            <a:ext cx="301660" cy="369332"/>
          </a:xfrm>
          <a:prstGeom prst="rect">
            <a:avLst/>
          </a:prstGeom>
          <a:noFill/>
        </p:spPr>
        <p:txBody>
          <a:bodyPr wrap="none" rtlCol="0">
            <a:spAutoFit/>
          </a:bodyPr>
          <a:lstStyle/>
          <a:p>
            <a:r>
              <a:rPr lang="en-GB" dirty="0" smtClean="0"/>
              <a:t>6</a:t>
            </a:r>
            <a:endParaRPr lang="en-GB" dirty="0"/>
          </a:p>
        </p:txBody>
      </p:sp>
    </p:spTree>
    <p:extLst>
      <p:ext uri="{BB962C8B-B14F-4D97-AF65-F5344CB8AC3E}">
        <p14:creationId xmlns:p14="http://schemas.microsoft.com/office/powerpoint/2010/main" val="7158018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X-ray\c\WINDOWS\Desktop\Sandt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22" y="532037"/>
            <a:ext cx="3446463" cy="519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2263" r="12263"/>
          <a:stretch>
            <a:fillRect/>
          </a:stretch>
        </p:blipFill>
        <p:spPr bwMode="auto">
          <a:xfrm>
            <a:off x="4796743" y="815471"/>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02716" y="5877201"/>
            <a:ext cx="2920788" cy="646331"/>
          </a:xfrm>
          <a:prstGeom prst="rect">
            <a:avLst/>
          </a:prstGeom>
          <a:noFill/>
        </p:spPr>
        <p:txBody>
          <a:bodyPr wrap="square" rtlCol="0">
            <a:spAutoFit/>
          </a:bodyPr>
          <a:lstStyle/>
          <a:p>
            <a:r>
              <a:rPr lang="en-GB" dirty="0" smtClean="0">
                <a:latin typeface="Arial"/>
              </a:rPr>
              <a:t>b) Hourglass sand at rest stands as a plastic solid</a:t>
            </a:r>
            <a:endParaRPr lang="en-GB" dirty="0">
              <a:latin typeface="Arial"/>
            </a:endParaRPr>
          </a:p>
        </p:txBody>
      </p:sp>
      <p:sp>
        <p:nvSpPr>
          <p:cNvPr id="7" name="TextBox 6"/>
          <p:cNvSpPr txBox="1"/>
          <p:nvPr/>
        </p:nvSpPr>
        <p:spPr>
          <a:xfrm>
            <a:off x="4635224" y="5111804"/>
            <a:ext cx="4179719" cy="1477328"/>
          </a:xfrm>
          <a:prstGeom prst="rect">
            <a:avLst/>
          </a:prstGeom>
          <a:noFill/>
        </p:spPr>
        <p:txBody>
          <a:bodyPr wrap="square" rtlCol="0">
            <a:spAutoFit/>
          </a:bodyPr>
          <a:lstStyle/>
          <a:p>
            <a:r>
              <a:rPr lang="en-GB" dirty="0" smtClean="0">
                <a:latin typeface="Arial"/>
              </a:rPr>
              <a:t>c) In </a:t>
            </a:r>
            <a:r>
              <a:rPr lang="en-GB" dirty="0" err="1" smtClean="0">
                <a:latin typeface="Arial"/>
              </a:rPr>
              <a:t>Allersma’s</a:t>
            </a:r>
            <a:r>
              <a:rPr lang="en-GB" dirty="0" smtClean="0">
                <a:latin typeface="Arial"/>
              </a:rPr>
              <a:t> photo elastic image every bright grain stores energy. If </a:t>
            </a:r>
            <a:r>
              <a:rPr lang="en-GB" dirty="0">
                <a:solidFill>
                  <a:srgbClr val="FF0000"/>
                </a:solidFill>
                <a:latin typeface="Arial"/>
              </a:rPr>
              <a:t>p</a:t>
            </a:r>
            <a:r>
              <a:rPr lang="en-GB" dirty="0">
                <a:solidFill>
                  <a:srgbClr val="FF0000"/>
                </a:solidFill>
                <a:latin typeface="Arial"/>
                <a:sym typeface="Symbol" charset="0"/>
              </a:rPr>
              <a:t></a:t>
            </a:r>
            <a:r>
              <a:rPr lang="en-GB" dirty="0">
                <a:latin typeface="Arial"/>
                <a:sym typeface="Symbol" charset="0"/>
              </a:rPr>
              <a:t> </a:t>
            </a:r>
            <a:r>
              <a:rPr lang="en-GB" dirty="0" smtClean="0">
                <a:latin typeface="Arial"/>
                <a:sym typeface="Symbol" charset="0"/>
              </a:rPr>
              <a:t>increases the grains get more bright. If  </a:t>
            </a:r>
            <a:r>
              <a:rPr lang="en-GB" dirty="0" smtClean="0">
                <a:solidFill>
                  <a:srgbClr val="FF0000"/>
                </a:solidFill>
                <a:latin typeface="Arial"/>
                <a:sym typeface="Symbol" charset="0"/>
              </a:rPr>
              <a:t>d</a:t>
            </a:r>
            <a:r>
              <a:rPr lang="en-GB" dirty="0">
                <a:solidFill>
                  <a:srgbClr val="FF0000"/>
                </a:solidFill>
                <a:latin typeface="Arial"/>
                <a:sym typeface="Symbol" charset="0"/>
              </a:rPr>
              <a:t> </a:t>
            </a:r>
            <a:r>
              <a:rPr lang="en-GB" dirty="0" smtClean="0">
                <a:latin typeface="Arial"/>
                <a:sym typeface="Symbol" charset="0"/>
              </a:rPr>
              <a:t>increases more struts will buckle. A  </a:t>
            </a:r>
            <a:endParaRPr lang="en-GB" dirty="0" smtClean="0">
              <a:latin typeface="Arial"/>
            </a:endParaRPr>
          </a:p>
          <a:p>
            <a:r>
              <a:rPr lang="en-GB" dirty="0" smtClean="0">
                <a:solidFill>
                  <a:srgbClr val="FF0000"/>
                </a:solidFill>
                <a:latin typeface="Arial"/>
                <a:sym typeface="Symbol" charset="0"/>
              </a:rPr>
              <a:t>function  </a:t>
            </a:r>
            <a:r>
              <a:rPr lang="en-GB" dirty="0">
                <a:solidFill>
                  <a:srgbClr val="FF0000"/>
                </a:solidFill>
                <a:latin typeface="Arial"/>
              </a:rPr>
              <a:t>p</a:t>
            </a:r>
            <a:r>
              <a:rPr lang="en-GB" dirty="0">
                <a:solidFill>
                  <a:srgbClr val="FF0000"/>
                </a:solidFill>
                <a:latin typeface="Arial"/>
                <a:sym typeface="Symbol" charset="0"/>
              </a:rPr>
              <a:t> d </a:t>
            </a:r>
            <a:r>
              <a:rPr lang="en-GB" dirty="0" smtClean="0">
                <a:latin typeface="Arial"/>
              </a:rPr>
              <a:t>gives work </a:t>
            </a:r>
            <a:r>
              <a:rPr lang="en-GB" dirty="0">
                <a:solidFill>
                  <a:srgbClr val="FF0000"/>
                </a:solidFill>
                <a:latin typeface="Arial"/>
                <a:sym typeface="Symbol" charset="0"/>
              </a:rPr>
              <a:t>dissipation </a:t>
            </a:r>
            <a:endParaRPr lang="en-GB" dirty="0">
              <a:solidFill>
                <a:srgbClr val="FF0000"/>
              </a:solidFill>
              <a:latin typeface="Arial"/>
            </a:endParaRPr>
          </a:p>
        </p:txBody>
      </p:sp>
      <p:sp>
        <p:nvSpPr>
          <p:cNvPr id="4" name="TextBox 3"/>
          <p:cNvSpPr txBox="1"/>
          <p:nvPr/>
        </p:nvSpPr>
        <p:spPr>
          <a:xfrm>
            <a:off x="489303" y="249422"/>
            <a:ext cx="8044570" cy="369332"/>
          </a:xfrm>
          <a:prstGeom prst="rect">
            <a:avLst/>
          </a:prstGeom>
          <a:noFill/>
        </p:spPr>
        <p:txBody>
          <a:bodyPr wrap="square" rtlCol="0">
            <a:spAutoFit/>
          </a:bodyPr>
          <a:lstStyle/>
          <a:p>
            <a:r>
              <a:rPr lang="en-GB" dirty="0" smtClean="0">
                <a:latin typeface="Arial" charset="0"/>
              </a:rPr>
              <a:t>a) </a:t>
            </a:r>
            <a:r>
              <a:rPr lang="en-GB" dirty="0" smtClean="0">
                <a:latin typeface="Arial" charset="0"/>
                <a:sym typeface="Symbol" charset="0"/>
              </a:rPr>
              <a:t>In </a:t>
            </a:r>
            <a:r>
              <a:rPr lang="en-GB" dirty="0">
                <a:latin typeface="Arial" charset="0"/>
                <a:sym typeface="Symbol" charset="0"/>
              </a:rPr>
              <a:t>a loose </a:t>
            </a:r>
            <a:r>
              <a:rPr lang="en-GB" dirty="0" smtClean="0">
                <a:latin typeface="Arial" charset="0"/>
                <a:sym typeface="Symbol" charset="0"/>
              </a:rPr>
              <a:t>aggregate </a:t>
            </a:r>
            <a:r>
              <a:rPr lang="en-GB" dirty="0" smtClean="0">
                <a:latin typeface="Arial" charset="0"/>
              </a:rPr>
              <a:t>p</a:t>
            </a:r>
            <a:r>
              <a:rPr lang="en-GB" dirty="0">
                <a:latin typeface="Arial" charset="0"/>
                <a:sym typeface="Symbol" charset="0"/>
              </a:rPr>
              <a:t> </a:t>
            </a:r>
            <a:r>
              <a:rPr lang="en-GB" dirty="0" smtClean="0">
                <a:latin typeface="Arial" charset="0"/>
                <a:sym typeface="Symbol" charset="0"/>
              </a:rPr>
              <a:t>is mean effective pressure; d is shear distortion</a:t>
            </a:r>
            <a:endParaRPr lang="en-GB" dirty="0"/>
          </a:p>
        </p:txBody>
      </p:sp>
      <p:sp>
        <p:nvSpPr>
          <p:cNvPr id="3" name="TextBox 2"/>
          <p:cNvSpPr txBox="1"/>
          <p:nvPr/>
        </p:nvSpPr>
        <p:spPr>
          <a:xfrm>
            <a:off x="-6" y="-2578"/>
            <a:ext cx="301660" cy="369332"/>
          </a:xfrm>
          <a:prstGeom prst="rect">
            <a:avLst/>
          </a:prstGeom>
          <a:noFill/>
        </p:spPr>
        <p:txBody>
          <a:bodyPr wrap="none" rtlCol="0">
            <a:spAutoFit/>
          </a:bodyPr>
          <a:lstStyle/>
          <a:p>
            <a:r>
              <a:rPr lang="en-GB" dirty="0"/>
              <a:t>7</a:t>
            </a:r>
          </a:p>
        </p:txBody>
      </p:sp>
    </p:spTree>
    <p:extLst>
      <p:ext uri="{BB962C8B-B14F-4D97-AF65-F5344CB8AC3E}">
        <p14:creationId xmlns:p14="http://schemas.microsoft.com/office/powerpoint/2010/main" val="21859737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 Box 2"/>
          <p:cNvSpPr txBox="1">
            <a:spLocks noChangeArrowheads="1"/>
          </p:cNvSpPr>
          <p:nvPr/>
        </p:nvSpPr>
        <p:spPr bwMode="auto">
          <a:xfrm>
            <a:off x="533400" y="266692"/>
            <a:ext cx="8001000"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GB" dirty="0">
              <a:solidFill>
                <a:srgbClr val="000000"/>
              </a:solidFill>
              <a:latin typeface="Arial" charset="0"/>
              <a:cs typeface="+mn-cs"/>
            </a:endParaRPr>
          </a:p>
          <a:p>
            <a:pPr algn="l">
              <a:spcBef>
                <a:spcPct val="50000"/>
              </a:spcBef>
              <a:defRPr/>
            </a:pPr>
            <a:r>
              <a:rPr lang="en-GB" dirty="0">
                <a:solidFill>
                  <a:srgbClr val="000000"/>
                </a:solidFill>
                <a:latin typeface="Arial" charset="0"/>
                <a:cs typeface="+mn-cs"/>
              </a:rPr>
              <a:t>                          </a:t>
            </a:r>
            <a:r>
              <a:rPr lang="en-GB" dirty="0" smtClean="0">
                <a:solidFill>
                  <a:srgbClr val="000000"/>
                </a:solidFill>
                <a:latin typeface="Arial" charset="0"/>
                <a:cs typeface="+mn-cs"/>
              </a:rPr>
              <a:t>water  </a:t>
            </a:r>
            <a:r>
              <a:rPr lang="en-GB" dirty="0">
                <a:solidFill>
                  <a:srgbClr val="000000"/>
                </a:solidFill>
                <a:latin typeface="Arial" charset="0"/>
                <a:cs typeface="+mn-cs"/>
              </a:rPr>
              <a:t>bath               </a:t>
            </a:r>
            <a:r>
              <a:rPr lang="en-GB" dirty="0" smtClean="0">
                <a:solidFill>
                  <a:srgbClr val="000000"/>
                </a:solidFill>
                <a:latin typeface="Arial" charset="0"/>
                <a:cs typeface="+mn-cs"/>
              </a:rPr>
              <a:t>                                  </a:t>
            </a:r>
            <a:endParaRPr lang="en-US" dirty="0">
              <a:solidFill>
                <a:srgbClr val="000000"/>
              </a:solidFill>
              <a:latin typeface="Arial" charset="0"/>
              <a:cs typeface="+mn-cs"/>
            </a:endParaRPr>
          </a:p>
          <a:p>
            <a:pPr algn="l" eaLnBrk="0" hangingPunct="0">
              <a:defRPr/>
            </a:pPr>
            <a:r>
              <a:rPr lang="en-GB" dirty="0">
                <a:solidFill>
                  <a:srgbClr val="000000"/>
                </a:solidFill>
                <a:latin typeface="Arial" charset="0"/>
                <a:cs typeface="+mn-cs"/>
              </a:rPr>
              <a:t>                                </a:t>
            </a:r>
            <a:r>
              <a:rPr lang="en-GB" dirty="0" smtClean="0">
                <a:solidFill>
                  <a:srgbClr val="000000"/>
                </a:solidFill>
                <a:latin typeface="Arial" charset="0"/>
                <a:cs typeface="+mn-cs"/>
              </a:rPr>
              <a:t>            </a:t>
            </a:r>
            <a:endParaRPr lang="en-GB" dirty="0">
              <a:solidFill>
                <a:srgbClr val="000000"/>
              </a:solidFill>
              <a:latin typeface="Arial" charset="0"/>
            </a:endParaRPr>
          </a:p>
          <a:p>
            <a:pPr eaLnBrk="0" hangingPunct="0">
              <a:defRPr/>
            </a:pPr>
            <a:r>
              <a:rPr lang="en-GB" dirty="0" smtClean="0">
                <a:solidFill>
                  <a:srgbClr val="000000"/>
                </a:solidFill>
                <a:latin typeface="Arial" charset="0"/>
              </a:rPr>
              <a:t>                                                        over</a:t>
            </a:r>
            <a:r>
              <a:rPr lang="en-GB" dirty="0">
                <a:solidFill>
                  <a:srgbClr val="000000"/>
                </a:solidFill>
                <a:latin typeface="Arial" charset="0"/>
              </a:rPr>
              <a:t>-consolidated clay</a:t>
            </a:r>
            <a:endParaRPr lang="en-US" dirty="0">
              <a:solidFill>
                <a:srgbClr val="000000"/>
              </a:solidFill>
              <a:latin typeface="Arial" charset="0"/>
            </a:endParaRPr>
          </a:p>
          <a:p>
            <a:pPr algn="l" eaLnBrk="0" hangingPunct="0">
              <a:defRPr/>
            </a:pPr>
            <a:endParaRPr lang="en-GB" dirty="0" smtClean="0">
              <a:solidFill>
                <a:srgbClr val="000000"/>
              </a:solidFill>
              <a:latin typeface="Arial" charset="0"/>
              <a:cs typeface="+mn-cs"/>
            </a:endParaRPr>
          </a:p>
          <a:p>
            <a:pPr algn="l" eaLnBrk="0" hangingPunct="0">
              <a:defRPr/>
            </a:pPr>
            <a:r>
              <a:rPr lang="en-GB" dirty="0">
                <a:solidFill>
                  <a:srgbClr val="000000"/>
                </a:solidFill>
                <a:latin typeface="Arial" charset="0"/>
              </a:rPr>
              <a:t> </a:t>
            </a:r>
            <a:r>
              <a:rPr lang="en-GB" dirty="0" smtClean="0">
                <a:solidFill>
                  <a:srgbClr val="000000"/>
                </a:solidFill>
                <a:latin typeface="Arial" charset="0"/>
              </a:rPr>
              <a:t>                                          </a:t>
            </a:r>
            <a:r>
              <a:rPr lang="en-GB" dirty="0" smtClean="0">
                <a:solidFill>
                  <a:srgbClr val="000000"/>
                </a:solidFill>
                <a:latin typeface="Arial" charset="0"/>
                <a:cs typeface="+mn-cs"/>
              </a:rPr>
              <a:t>soil </a:t>
            </a:r>
            <a:r>
              <a:rPr lang="en-GB" dirty="0">
                <a:solidFill>
                  <a:srgbClr val="000000"/>
                </a:solidFill>
                <a:latin typeface="Arial" charset="0"/>
                <a:cs typeface="+mn-cs"/>
              </a:rPr>
              <a:t>stresses </a:t>
            </a:r>
            <a:r>
              <a:rPr lang="en-GB" dirty="0">
                <a:solidFill>
                  <a:srgbClr val="000000"/>
                </a:solidFill>
                <a:latin typeface="Arial" charset="0"/>
                <a:cs typeface="+mn-cs"/>
                <a:sym typeface="Symbol" charset="0"/>
              </a:rPr>
              <a:t>(</a:t>
            </a:r>
            <a:r>
              <a:rPr lang="en-US" dirty="0">
                <a:solidFill>
                  <a:srgbClr val="000000"/>
                </a:solidFill>
                <a:latin typeface="Arial" charset="0"/>
                <a:cs typeface="+mn-cs"/>
                <a:sym typeface="Symbol" charset="0"/>
              </a:rPr>
              <a:t></a:t>
            </a:r>
            <a:r>
              <a:rPr lang="en-GB" dirty="0">
                <a:solidFill>
                  <a:srgbClr val="000000"/>
                </a:solidFill>
                <a:latin typeface="Arial" charset="0"/>
                <a:cs typeface="+mn-cs"/>
                <a:sym typeface="Symbol" charset="0"/>
              </a:rPr>
              <a:t>,</a:t>
            </a:r>
            <a:r>
              <a:rPr lang="en-GB" dirty="0">
                <a:solidFill>
                  <a:srgbClr val="000000"/>
                </a:solidFill>
                <a:latin typeface="Arial" charset="0"/>
                <a:cs typeface="+mn-cs"/>
              </a:rPr>
              <a:t> </a:t>
            </a:r>
            <a:r>
              <a:rPr lang="en-US" dirty="0">
                <a:solidFill>
                  <a:srgbClr val="000000"/>
                </a:solidFill>
                <a:latin typeface="Arial" charset="0"/>
                <a:cs typeface="+mn-cs"/>
                <a:sym typeface="Symbol" charset="0"/>
              </a:rPr>
              <a:t></a:t>
            </a:r>
            <a:r>
              <a:rPr lang="en-GB" dirty="0">
                <a:solidFill>
                  <a:srgbClr val="000000"/>
                </a:solidFill>
                <a:latin typeface="Arial" charset="0"/>
                <a:cs typeface="+mn-cs"/>
                <a:sym typeface="Symbol" charset="0"/>
              </a:rPr>
              <a:t>)</a:t>
            </a:r>
            <a:r>
              <a:rPr lang="en-GB" dirty="0">
                <a:solidFill>
                  <a:srgbClr val="000000"/>
                </a:solidFill>
                <a:latin typeface="Arial" charset="0"/>
                <a:cs typeface="+mn-cs"/>
              </a:rPr>
              <a:t> </a:t>
            </a:r>
            <a:r>
              <a:rPr lang="en-GB" dirty="0" smtClean="0">
                <a:solidFill>
                  <a:srgbClr val="000000"/>
                </a:solidFill>
                <a:latin typeface="Arial" charset="0"/>
                <a:cs typeface="+mn-cs"/>
              </a:rPr>
              <a:t>on </a:t>
            </a:r>
            <a:r>
              <a:rPr lang="en-GB" dirty="0">
                <a:solidFill>
                  <a:srgbClr val="000000"/>
                </a:solidFill>
                <a:latin typeface="Arial" charset="0"/>
                <a:cs typeface="+mn-cs"/>
              </a:rPr>
              <a:t>slip </a:t>
            </a:r>
            <a:r>
              <a:rPr lang="en-GB" dirty="0" smtClean="0">
                <a:solidFill>
                  <a:srgbClr val="000000"/>
                </a:solidFill>
                <a:latin typeface="Arial" charset="0"/>
                <a:cs typeface="+mn-cs"/>
              </a:rPr>
              <a:t>plane</a:t>
            </a:r>
            <a:endParaRPr lang="en-GB" dirty="0">
              <a:solidFill>
                <a:srgbClr val="000000"/>
              </a:solidFill>
              <a:latin typeface="Arial" charset="0"/>
              <a:cs typeface="+mn-cs"/>
            </a:endParaRPr>
          </a:p>
          <a:p>
            <a:pPr algn="l" eaLnBrk="0" hangingPunct="0">
              <a:defRPr/>
            </a:pPr>
            <a:endParaRPr lang="en-GB" dirty="0" smtClean="0">
              <a:solidFill>
                <a:srgbClr val="000000"/>
              </a:solidFill>
              <a:latin typeface="Arial" charset="0"/>
              <a:cs typeface="+mn-cs"/>
            </a:endParaRPr>
          </a:p>
          <a:p>
            <a:pPr algn="l" eaLnBrk="0" hangingPunct="0">
              <a:defRPr/>
            </a:pPr>
            <a:endParaRPr lang="en-GB" dirty="0">
              <a:solidFill>
                <a:srgbClr val="000000"/>
              </a:solidFill>
              <a:latin typeface="Arial" charset="0"/>
            </a:endParaRPr>
          </a:p>
          <a:p>
            <a:pPr algn="l" eaLnBrk="0" hangingPunct="0">
              <a:defRPr/>
            </a:pPr>
            <a:endParaRPr lang="en-GB" dirty="0" smtClean="0">
              <a:solidFill>
                <a:srgbClr val="000000"/>
              </a:solidFill>
              <a:latin typeface="Arial" charset="0"/>
              <a:cs typeface="+mn-cs"/>
            </a:endParaRPr>
          </a:p>
          <a:p>
            <a:pPr eaLnBrk="0" hangingPunct="0">
              <a:defRPr/>
            </a:pPr>
            <a:r>
              <a:rPr lang="en-GB" dirty="0" smtClean="0">
                <a:solidFill>
                  <a:srgbClr val="000000"/>
                </a:solidFill>
                <a:latin typeface="Arial" charset="0"/>
              </a:rPr>
              <a:t>                                                     roller    </a:t>
            </a:r>
            <a:r>
              <a:rPr lang="en-GB" dirty="0">
                <a:solidFill>
                  <a:srgbClr val="000000"/>
                </a:solidFill>
                <a:latin typeface="Arial" charset="0"/>
              </a:rPr>
              <a:t>bearings</a:t>
            </a:r>
          </a:p>
          <a:p>
            <a:pPr algn="l" eaLnBrk="0" hangingPunct="0">
              <a:defRPr/>
            </a:pPr>
            <a:endParaRPr lang="en-GB" dirty="0">
              <a:solidFill>
                <a:srgbClr val="000000"/>
              </a:solidFill>
              <a:latin typeface="Arial" charset="0"/>
            </a:endParaRPr>
          </a:p>
          <a:p>
            <a:pPr algn="l" eaLnBrk="0" hangingPunct="0">
              <a:defRPr/>
            </a:pPr>
            <a:endParaRPr lang="en-GB" dirty="0" smtClean="0">
              <a:solidFill>
                <a:srgbClr val="000000"/>
              </a:solidFill>
              <a:latin typeface="Arial" charset="0"/>
              <a:cs typeface="+mn-cs"/>
            </a:endParaRPr>
          </a:p>
          <a:p>
            <a:pPr algn="l" eaLnBrk="0" hangingPunct="0">
              <a:defRPr/>
            </a:pPr>
            <a:endParaRPr lang="en-GB" dirty="0">
              <a:solidFill>
                <a:srgbClr val="000000"/>
              </a:solidFill>
              <a:latin typeface="Arial" charset="0"/>
              <a:cs typeface="+mn-cs"/>
            </a:endParaRPr>
          </a:p>
          <a:p>
            <a:pPr algn="l" eaLnBrk="0" hangingPunct="0">
              <a:defRPr/>
            </a:pPr>
            <a:r>
              <a:rPr lang="en-GB" dirty="0">
                <a:solidFill>
                  <a:srgbClr val="000000"/>
                </a:solidFill>
                <a:latin typeface="Arial" charset="0"/>
                <a:cs typeface="+mn-cs"/>
              </a:rPr>
              <a:t>    </a:t>
            </a:r>
            <a:r>
              <a:rPr lang="en-GB" dirty="0" smtClean="0">
                <a:solidFill>
                  <a:srgbClr val="000000"/>
                </a:solidFill>
                <a:latin typeface="Arial" charset="0"/>
                <a:cs typeface="+mn-cs"/>
              </a:rPr>
              <a:t>                       two  </a:t>
            </a:r>
            <a:r>
              <a:rPr lang="en-GB" dirty="0">
                <a:solidFill>
                  <a:srgbClr val="000000"/>
                </a:solidFill>
                <a:latin typeface="Arial" charset="0"/>
              </a:rPr>
              <a:t>load hangers </a:t>
            </a:r>
            <a:endParaRPr lang="en-GB" dirty="0" smtClean="0">
              <a:solidFill>
                <a:srgbClr val="000000"/>
              </a:solidFill>
              <a:latin typeface="Arial" charset="0"/>
            </a:endParaRPr>
          </a:p>
          <a:p>
            <a:pPr marL="342900" indent="-342900" eaLnBrk="0" hangingPunct="0">
              <a:buAutoNum type="arabicParenBoth"/>
              <a:defRPr/>
            </a:pPr>
            <a:r>
              <a:rPr lang="en-US" dirty="0" smtClean="0">
                <a:solidFill>
                  <a:srgbClr val="000000"/>
                </a:solidFill>
                <a:latin typeface="Arial" charset="0"/>
                <a:cs typeface="+mn-cs"/>
              </a:rPr>
              <a:t>shear force</a:t>
            </a:r>
            <a:r>
              <a:rPr lang="en-GB" dirty="0">
                <a:solidFill>
                  <a:srgbClr val="000000"/>
                </a:solidFill>
                <a:latin typeface="Arial" charset="0"/>
                <a:sym typeface="Symbol" charset="0"/>
              </a:rPr>
              <a:t>,</a:t>
            </a:r>
            <a:r>
              <a:rPr lang="en-GB" dirty="0">
                <a:solidFill>
                  <a:srgbClr val="000000"/>
                </a:solidFill>
                <a:latin typeface="Arial" charset="0"/>
              </a:rPr>
              <a:t> </a:t>
            </a:r>
            <a:r>
              <a:rPr lang="en-US" dirty="0" smtClean="0">
                <a:solidFill>
                  <a:srgbClr val="000000"/>
                </a:solidFill>
                <a:latin typeface="Arial" charset="0"/>
                <a:sym typeface="Symbol" charset="0"/>
              </a:rPr>
              <a:t>, </a:t>
            </a:r>
            <a:r>
              <a:rPr lang="en-GB" dirty="0" smtClean="0">
                <a:solidFill>
                  <a:srgbClr val="000000"/>
                </a:solidFill>
                <a:latin typeface="Arial" charset="0"/>
                <a:cs typeface="+mn-cs"/>
              </a:rPr>
              <a:t>displacement </a:t>
            </a:r>
            <a:r>
              <a:rPr lang="en-GB" dirty="0" smtClean="0">
                <a:solidFill>
                  <a:srgbClr val="000000"/>
                </a:solidFill>
                <a:latin typeface="Arial" charset="0"/>
              </a:rPr>
              <a:t>dx    (</a:t>
            </a:r>
            <a:r>
              <a:rPr lang="en-GB" dirty="0">
                <a:solidFill>
                  <a:srgbClr val="000000"/>
                </a:solidFill>
                <a:latin typeface="Arial" charset="0"/>
              </a:rPr>
              <a:t>2) </a:t>
            </a:r>
            <a:r>
              <a:rPr lang="en-US" dirty="0">
                <a:solidFill>
                  <a:srgbClr val="000000"/>
                </a:solidFill>
                <a:latin typeface="Arial" charset="0"/>
              </a:rPr>
              <a:t>normal</a:t>
            </a:r>
            <a:r>
              <a:rPr lang="en-GB" dirty="0">
                <a:solidFill>
                  <a:srgbClr val="000000"/>
                </a:solidFill>
                <a:latin typeface="Arial" charset="0"/>
              </a:rPr>
              <a:t> </a:t>
            </a:r>
            <a:r>
              <a:rPr lang="en-US" dirty="0">
                <a:solidFill>
                  <a:srgbClr val="000000"/>
                </a:solidFill>
                <a:latin typeface="Arial" charset="0"/>
              </a:rPr>
              <a:t>force</a:t>
            </a:r>
            <a:r>
              <a:rPr lang="en-GB" dirty="0">
                <a:solidFill>
                  <a:srgbClr val="000000"/>
                </a:solidFill>
                <a:latin typeface="Arial" charset="0"/>
              </a:rPr>
              <a:t>, </a:t>
            </a:r>
            <a:r>
              <a:rPr lang="en-US" dirty="0">
                <a:solidFill>
                  <a:srgbClr val="000000"/>
                </a:solidFill>
                <a:latin typeface="Arial" charset="0"/>
                <a:sym typeface="Symbol" charset="0"/>
              </a:rPr>
              <a:t>,</a:t>
            </a:r>
            <a:r>
              <a:rPr lang="en-GB" dirty="0">
                <a:solidFill>
                  <a:srgbClr val="000000"/>
                </a:solidFill>
                <a:latin typeface="Arial" charset="0"/>
              </a:rPr>
              <a:t> </a:t>
            </a:r>
            <a:r>
              <a:rPr lang="en-US" dirty="0">
                <a:solidFill>
                  <a:srgbClr val="000000"/>
                </a:solidFill>
                <a:latin typeface="Arial" charset="0"/>
              </a:rPr>
              <a:t>dilation dy</a:t>
            </a:r>
            <a:endParaRPr lang="en-GB" dirty="0">
              <a:solidFill>
                <a:srgbClr val="000000"/>
              </a:solidFill>
              <a:latin typeface="Arial" charset="0"/>
            </a:endParaRPr>
          </a:p>
          <a:p>
            <a:pPr marL="342900" indent="-342900" algn="l" eaLnBrk="0" hangingPunct="0">
              <a:buAutoNum type="arabicParenBoth"/>
              <a:defRPr/>
            </a:pPr>
            <a:endParaRPr lang="en-GB" dirty="0">
              <a:solidFill>
                <a:srgbClr val="000000"/>
              </a:solidFill>
              <a:latin typeface="Arial" charset="0"/>
            </a:endParaRPr>
          </a:p>
          <a:p>
            <a:pPr eaLnBrk="0" hangingPunct="0">
              <a:defRPr/>
            </a:pPr>
            <a:r>
              <a:rPr lang="en-GB" sz="2400" dirty="0" smtClean="0">
                <a:solidFill>
                  <a:srgbClr val="000000"/>
                </a:solidFill>
                <a:latin typeface="Arial" charset="0"/>
              </a:rPr>
              <a:t>Hvorslev’s drained </a:t>
            </a:r>
            <a:r>
              <a:rPr lang="en-GB" sz="2400" dirty="0">
                <a:solidFill>
                  <a:srgbClr val="000000"/>
                </a:solidFill>
                <a:latin typeface="Arial" charset="0"/>
              </a:rPr>
              <a:t>shear </a:t>
            </a:r>
            <a:r>
              <a:rPr lang="en-GB" sz="2400" dirty="0" smtClean="0">
                <a:solidFill>
                  <a:srgbClr val="000000"/>
                </a:solidFill>
                <a:latin typeface="Arial" charset="0"/>
              </a:rPr>
              <a:t>box tests caused </a:t>
            </a:r>
            <a:r>
              <a:rPr lang="en-GB" sz="2400" dirty="0">
                <a:solidFill>
                  <a:srgbClr val="000000"/>
                </a:solidFill>
                <a:latin typeface="Arial" charset="0"/>
              </a:rPr>
              <a:t>thin </a:t>
            </a:r>
            <a:r>
              <a:rPr lang="en-GB" sz="2400" dirty="0" smtClean="0">
                <a:solidFill>
                  <a:srgbClr val="000000"/>
                </a:solidFill>
                <a:latin typeface="Arial" charset="0"/>
              </a:rPr>
              <a:t>slip failure</a:t>
            </a:r>
            <a:endParaRPr lang="en-US" sz="2400" dirty="0">
              <a:solidFill>
                <a:srgbClr val="000000"/>
              </a:solidFill>
              <a:latin typeface="Arial" charset="0"/>
            </a:endParaRPr>
          </a:p>
        </p:txBody>
      </p:sp>
      <p:sp>
        <p:nvSpPr>
          <p:cNvPr id="40962" name="Line 3"/>
          <p:cNvSpPr>
            <a:spLocks noChangeShapeType="1"/>
          </p:cNvSpPr>
          <p:nvPr/>
        </p:nvSpPr>
        <p:spPr bwMode="auto">
          <a:xfrm>
            <a:off x="5181600" y="1087438"/>
            <a:ext cx="3175" cy="59055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40964" name="Line 5"/>
          <p:cNvSpPr>
            <a:spLocks noChangeShapeType="1"/>
          </p:cNvSpPr>
          <p:nvPr/>
        </p:nvSpPr>
        <p:spPr bwMode="auto">
          <a:xfrm>
            <a:off x="4552950" y="1530350"/>
            <a:ext cx="1466850" cy="1588"/>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40965" name="Line 6"/>
          <p:cNvSpPr>
            <a:spLocks noChangeShapeType="1"/>
          </p:cNvSpPr>
          <p:nvPr/>
        </p:nvSpPr>
        <p:spPr bwMode="auto">
          <a:xfrm>
            <a:off x="5181600" y="571500"/>
            <a:ext cx="3175"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966" name="Line 7"/>
          <p:cNvSpPr>
            <a:spLocks noChangeShapeType="1"/>
          </p:cNvSpPr>
          <p:nvPr/>
        </p:nvSpPr>
        <p:spPr bwMode="auto">
          <a:xfrm flipV="1">
            <a:off x="7010400" y="831850"/>
            <a:ext cx="1588" cy="10699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7" name="Line 8"/>
          <p:cNvSpPr>
            <a:spLocks noChangeShapeType="1"/>
          </p:cNvSpPr>
          <p:nvPr/>
        </p:nvSpPr>
        <p:spPr bwMode="auto">
          <a:xfrm flipV="1">
            <a:off x="3659188" y="866775"/>
            <a:ext cx="1587" cy="10699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8" name="Line 9"/>
          <p:cNvSpPr>
            <a:spLocks noChangeShapeType="1"/>
          </p:cNvSpPr>
          <p:nvPr/>
        </p:nvSpPr>
        <p:spPr bwMode="auto">
          <a:xfrm>
            <a:off x="4552950" y="2339975"/>
            <a:ext cx="1466850" cy="1588"/>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en-GB"/>
          </a:p>
        </p:txBody>
      </p:sp>
      <p:sp>
        <p:nvSpPr>
          <p:cNvPr id="40969" name="Line 10"/>
          <p:cNvSpPr>
            <a:spLocks noChangeShapeType="1"/>
          </p:cNvSpPr>
          <p:nvPr/>
        </p:nvSpPr>
        <p:spPr bwMode="auto">
          <a:xfrm>
            <a:off x="5181600" y="2193925"/>
            <a:ext cx="3175" cy="590550"/>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en-GB"/>
          </a:p>
        </p:txBody>
      </p:sp>
      <p:sp>
        <p:nvSpPr>
          <p:cNvPr id="362512" name="Line 16"/>
          <p:cNvSpPr>
            <a:spLocks noChangeShapeType="1"/>
          </p:cNvSpPr>
          <p:nvPr/>
        </p:nvSpPr>
        <p:spPr bwMode="auto">
          <a:xfrm>
            <a:off x="5181600" y="5715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13" name="Line 17"/>
          <p:cNvSpPr>
            <a:spLocks noChangeShapeType="1"/>
          </p:cNvSpPr>
          <p:nvPr/>
        </p:nvSpPr>
        <p:spPr bwMode="auto">
          <a:xfrm flipH="1">
            <a:off x="7391400" y="571500"/>
            <a:ext cx="0" cy="295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14" name="Line 18"/>
          <p:cNvSpPr>
            <a:spLocks noChangeShapeType="1"/>
          </p:cNvSpPr>
          <p:nvPr/>
        </p:nvSpPr>
        <p:spPr bwMode="auto">
          <a:xfrm>
            <a:off x="5181600" y="3527425"/>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40975" name="Line 19"/>
          <p:cNvSpPr>
            <a:spLocks noChangeShapeType="1"/>
          </p:cNvSpPr>
          <p:nvPr/>
        </p:nvSpPr>
        <p:spPr bwMode="auto">
          <a:xfrm>
            <a:off x="5181600" y="3527425"/>
            <a:ext cx="3175"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976" name="Line 20"/>
          <p:cNvSpPr>
            <a:spLocks noChangeShapeType="1"/>
          </p:cNvSpPr>
          <p:nvPr/>
        </p:nvSpPr>
        <p:spPr bwMode="auto">
          <a:xfrm>
            <a:off x="5181600" y="2932113"/>
            <a:ext cx="3175" cy="319087"/>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0977" name="Line 21"/>
          <p:cNvSpPr>
            <a:spLocks noChangeShapeType="1"/>
          </p:cNvSpPr>
          <p:nvPr/>
        </p:nvSpPr>
        <p:spPr bwMode="auto">
          <a:xfrm>
            <a:off x="3246438" y="2981325"/>
            <a:ext cx="3382962"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8" name="Line 22"/>
          <p:cNvSpPr>
            <a:spLocks noChangeShapeType="1"/>
          </p:cNvSpPr>
          <p:nvPr/>
        </p:nvSpPr>
        <p:spPr bwMode="auto">
          <a:xfrm>
            <a:off x="3217863" y="1916113"/>
            <a:ext cx="1587" cy="10699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9" name="Line 23"/>
          <p:cNvSpPr>
            <a:spLocks noChangeShapeType="1"/>
          </p:cNvSpPr>
          <p:nvPr/>
        </p:nvSpPr>
        <p:spPr bwMode="auto">
          <a:xfrm>
            <a:off x="3124200" y="1898650"/>
            <a:ext cx="3957638" cy="15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40980" name="Line 24"/>
          <p:cNvSpPr>
            <a:spLocks noChangeShapeType="1"/>
          </p:cNvSpPr>
          <p:nvPr/>
        </p:nvSpPr>
        <p:spPr bwMode="auto">
          <a:xfrm>
            <a:off x="2057400" y="1898650"/>
            <a:ext cx="1162050" cy="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0981" name="Line 25"/>
          <p:cNvSpPr>
            <a:spLocks noChangeShapeType="1"/>
          </p:cNvSpPr>
          <p:nvPr/>
        </p:nvSpPr>
        <p:spPr bwMode="auto">
          <a:xfrm flipV="1">
            <a:off x="6705600" y="1905000"/>
            <a:ext cx="1588" cy="10699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2522" name="Oval 26"/>
          <p:cNvSpPr>
            <a:spLocks noChangeArrowheads="1"/>
          </p:cNvSpPr>
          <p:nvPr/>
        </p:nvSpPr>
        <p:spPr bwMode="auto">
          <a:xfrm>
            <a:off x="1600200" y="1898650"/>
            <a:ext cx="914400" cy="8858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362523" name="Line 27"/>
          <p:cNvSpPr>
            <a:spLocks noChangeShapeType="1"/>
          </p:cNvSpPr>
          <p:nvPr/>
        </p:nvSpPr>
        <p:spPr bwMode="auto">
          <a:xfrm>
            <a:off x="1600200" y="2341563"/>
            <a:ext cx="0" cy="191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26" name="Line 30"/>
          <p:cNvSpPr>
            <a:spLocks noChangeShapeType="1"/>
          </p:cNvSpPr>
          <p:nvPr/>
        </p:nvSpPr>
        <p:spPr bwMode="auto">
          <a:xfrm>
            <a:off x="838200" y="501650"/>
            <a:ext cx="0" cy="3689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27" name="Line 31"/>
          <p:cNvSpPr>
            <a:spLocks noChangeShapeType="1"/>
          </p:cNvSpPr>
          <p:nvPr/>
        </p:nvSpPr>
        <p:spPr bwMode="auto">
          <a:xfrm>
            <a:off x="8229600" y="501650"/>
            <a:ext cx="0" cy="3689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28" name="Line 32"/>
          <p:cNvSpPr>
            <a:spLocks noChangeShapeType="1"/>
          </p:cNvSpPr>
          <p:nvPr/>
        </p:nvSpPr>
        <p:spPr bwMode="auto">
          <a:xfrm>
            <a:off x="902610" y="674864"/>
            <a:ext cx="739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30" name="Line 34"/>
          <p:cNvSpPr>
            <a:spLocks noChangeShapeType="1"/>
          </p:cNvSpPr>
          <p:nvPr/>
        </p:nvSpPr>
        <p:spPr bwMode="auto">
          <a:xfrm>
            <a:off x="990600" y="10922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32" name="Line 36"/>
          <p:cNvSpPr>
            <a:spLocks noChangeShapeType="1"/>
          </p:cNvSpPr>
          <p:nvPr/>
        </p:nvSpPr>
        <p:spPr bwMode="auto">
          <a:xfrm>
            <a:off x="990600" y="168275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33" name="Line 37"/>
          <p:cNvSpPr>
            <a:spLocks noChangeShapeType="1"/>
          </p:cNvSpPr>
          <p:nvPr/>
        </p:nvSpPr>
        <p:spPr bwMode="auto">
          <a:xfrm>
            <a:off x="990600" y="205105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34" name="Line 38"/>
          <p:cNvSpPr>
            <a:spLocks noChangeShapeType="1"/>
          </p:cNvSpPr>
          <p:nvPr/>
        </p:nvSpPr>
        <p:spPr bwMode="auto">
          <a:xfrm>
            <a:off x="990600" y="2716213"/>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35" name="Line 39"/>
          <p:cNvSpPr>
            <a:spLocks noChangeShapeType="1"/>
          </p:cNvSpPr>
          <p:nvPr/>
        </p:nvSpPr>
        <p:spPr bwMode="auto">
          <a:xfrm>
            <a:off x="990600" y="3527425"/>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36" name="Line 40"/>
          <p:cNvSpPr>
            <a:spLocks noChangeShapeType="1"/>
          </p:cNvSpPr>
          <p:nvPr/>
        </p:nvSpPr>
        <p:spPr bwMode="auto">
          <a:xfrm>
            <a:off x="1066800" y="2346325"/>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37" name="Line 41"/>
          <p:cNvSpPr>
            <a:spLocks noChangeShapeType="1"/>
          </p:cNvSpPr>
          <p:nvPr/>
        </p:nvSpPr>
        <p:spPr bwMode="auto">
          <a:xfrm>
            <a:off x="2438400" y="3306763"/>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38" name="Line 42"/>
          <p:cNvSpPr>
            <a:spLocks noChangeShapeType="1"/>
          </p:cNvSpPr>
          <p:nvPr/>
        </p:nvSpPr>
        <p:spPr bwMode="auto">
          <a:xfrm>
            <a:off x="7543800" y="3084513"/>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39" name="Line 43"/>
          <p:cNvSpPr>
            <a:spLocks noChangeShapeType="1"/>
          </p:cNvSpPr>
          <p:nvPr/>
        </p:nvSpPr>
        <p:spPr bwMode="auto">
          <a:xfrm>
            <a:off x="3276600" y="360045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40" name="Line 44"/>
          <p:cNvSpPr>
            <a:spLocks noChangeShapeType="1"/>
          </p:cNvSpPr>
          <p:nvPr/>
        </p:nvSpPr>
        <p:spPr bwMode="auto">
          <a:xfrm>
            <a:off x="7620000" y="944563"/>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41" name="Line 45"/>
          <p:cNvSpPr>
            <a:spLocks noChangeShapeType="1"/>
          </p:cNvSpPr>
          <p:nvPr/>
        </p:nvSpPr>
        <p:spPr bwMode="auto">
          <a:xfrm>
            <a:off x="6934200" y="2198688"/>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42" name="Line 46"/>
          <p:cNvSpPr>
            <a:spLocks noChangeShapeType="1"/>
          </p:cNvSpPr>
          <p:nvPr/>
        </p:nvSpPr>
        <p:spPr bwMode="auto">
          <a:xfrm>
            <a:off x="6629400" y="3748088"/>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43" name="Line 47"/>
          <p:cNvSpPr>
            <a:spLocks noChangeShapeType="1"/>
          </p:cNvSpPr>
          <p:nvPr/>
        </p:nvSpPr>
        <p:spPr bwMode="auto">
          <a:xfrm>
            <a:off x="990600" y="3084513"/>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44" name="Line 48"/>
          <p:cNvSpPr>
            <a:spLocks noChangeShapeType="1"/>
          </p:cNvSpPr>
          <p:nvPr/>
        </p:nvSpPr>
        <p:spPr bwMode="auto">
          <a:xfrm>
            <a:off x="1905000" y="3895725"/>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45" name="Line 49"/>
          <p:cNvSpPr>
            <a:spLocks noChangeShapeType="1"/>
          </p:cNvSpPr>
          <p:nvPr/>
        </p:nvSpPr>
        <p:spPr bwMode="auto">
          <a:xfrm flipH="1">
            <a:off x="1676400" y="3748088"/>
            <a:ext cx="381000" cy="746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362546" name="Line 50"/>
          <p:cNvSpPr>
            <a:spLocks noChangeShapeType="1"/>
          </p:cNvSpPr>
          <p:nvPr/>
        </p:nvSpPr>
        <p:spPr bwMode="auto">
          <a:xfrm>
            <a:off x="2667000" y="3748088"/>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47" name="Line 21"/>
          <p:cNvSpPr>
            <a:spLocks noChangeShapeType="1"/>
          </p:cNvSpPr>
          <p:nvPr/>
        </p:nvSpPr>
        <p:spPr bwMode="auto">
          <a:xfrm>
            <a:off x="3637310" y="907132"/>
            <a:ext cx="3382962"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 name="TextBox 2"/>
          <p:cNvSpPr txBox="1"/>
          <p:nvPr/>
        </p:nvSpPr>
        <p:spPr>
          <a:xfrm>
            <a:off x="9292" y="-20171"/>
            <a:ext cx="301660" cy="369332"/>
          </a:xfrm>
          <a:prstGeom prst="rect">
            <a:avLst/>
          </a:prstGeom>
          <a:noFill/>
        </p:spPr>
        <p:txBody>
          <a:bodyPr wrap="none" rtlCol="0">
            <a:spAutoFit/>
          </a:bodyPr>
          <a:lstStyle/>
          <a:p>
            <a:r>
              <a:rPr lang="en-GB" dirty="0"/>
              <a:t>8</a:t>
            </a:r>
          </a:p>
        </p:txBody>
      </p:sp>
    </p:spTree>
    <p:extLst>
      <p:ext uri="{BB962C8B-B14F-4D97-AF65-F5344CB8AC3E}">
        <p14:creationId xmlns:p14="http://schemas.microsoft.com/office/powerpoint/2010/main" val="38865963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79"/>
          <p:cNvGrpSpPr>
            <a:grpSpLocks/>
          </p:cNvGrpSpPr>
          <p:nvPr/>
        </p:nvGrpSpPr>
        <p:grpSpPr bwMode="auto">
          <a:xfrm>
            <a:off x="539338" y="2529494"/>
            <a:ext cx="7181850" cy="4062409"/>
            <a:chOff x="702" y="629"/>
            <a:chExt cx="4524" cy="2510"/>
          </a:xfrm>
        </p:grpSpPr>
        <p:grpSp>
          <p:nvGrpSpPr>
            <p:cNvPr id="20485" name="Group 78"/>
            <p:cNvGrpSpPr>
              <a:grpSpLocks/>
            </p:cNvGrpSpPr>
            <p:nvPr/>
          </p:nvGrpSpPr>
          <p:grpSpPr bwMode="auto">
            <a:xfrm>
              <a:off x="702" y="629"/>
              <a:ext cx="4524" cy="2510"/>
              <a:chOff x="702" y="629"/>
              <a:chExt cx="4524" cy="2510"/>
            </a:xfrm>
          </p:grpSpPr>
          <p:sp>
            <p:nvSpPr>
              <p:cNvPr id="20487" name="Text Box 6"/>
              <p:cNvSpPr txBox="1">
                <a:spLocks noChangeArrowheads="1"/>
              </p:cNvSpPr>
              <p:nvPr/>
            </p:nvSpPr>
            <p:spPr bwMode="auto">
              <a:xfrm>
                <a:off x="702" y="629"/>
                <a:ext cx="4524" cy="2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dirty="0"/>
                  <a:t>                                      </a:t>
                </a:r>
              </a:p>
              <a:p>
                <a:r>
                  <a:rPr lang="en-US" dirty="0"/>
                  <a:t>                 </a:t>
                </a:r>
                <a:r>
                  <a:rPr lang="en-GB" dirty="0"/>
                  <a:t>     </a:t>
                </a:r>
                <a:r>
                  <a:rPr lang="en-US" dirty="0" smtClean="0">
                    <a:sym typeface="Symbol" charset="0"/>
                  </a:rPr>
                  <a:t></a:t>
                </a:r>
                <a:r>
                  <a:rPr lang="en-US" dirty="0"/>
                  <a:t>w  </a:t>
                </a:r>
                <a:r>
                  <a:rPr lang="en-GB" dirty="0"/>
                  <a:t>         D                             </a:t>
                </a:r>
                <a:endParaRPr lang="en-US" dirty="0"/>
              </a:p>
              <a:p>
                <a:r>
                  <a:rPr lang="en-GB" dirty="0"/>
                  <a:t>                              </a:t>
                </a:r>
                <a:r>
                  <a:rPr lang="en-GB" dirty="0" smtClean="0"/>
                  <a:t>ductile</a:t>
                </a:r>
                <a:endParaRPr lang="en-US" dirty="0"/>
              </a:p>
              <a:p>
                <a:r>
                  <a:rPr lang="en-US" dirty="0"/>
                  <a:t> w              </a:t>
                </a:r>
                <a:r>
                  <a:rPr lang="en-US" dirty="0" smtClean="0"/>
                  <a:t> F         </a:t>
                </a:r>
                <a:r>
                  <a:rPr lang="en-GB" dirty="0" smtClean="0"/>
                  <a:t>     </a:t>
                </a:r>
                <a:r>
                  <a:rPr lang="en-GB" dirty="0"/>
                  <a:t>A</a:t>
                </a:r>
                <a:r>
                  <a:rPr lang="en-US" dirty="0"/>
                  <a:t>    </a:t>
                </a:r>
                <a:r>
                  <a:rPr lang="en-GB" dirty="0"/>
                  <a:t>         H</a:t>
                </a:r>
                <a:r>
                  <a:rPr lang="en-US" dirty="0"/>
                  <a:t>       </a:t>
                </a:r>
              </a:p>
              <a:p>
                <a:r>
                  <a:rPr lang="en-US" dirty="0"/>
                  <a:t>                </a:t>
                </a:r>
                <a:r>
                  <a:rPr lang="en-GB" dirty="0"/>
                  <a:t>    B</a:t>
                </a:r>
                <a:endParaRPr lang="en-US" dirty="0"/>
              </a:p>
              <a:p>
                <a:r>
                  <a:rPr lang="en-GB" dirty="0"/>
                  <a:t>                                    C            </a:t>
                </a:r>
              </a:p>
              <a:p>
                <a:r>
                  <a:rPr lang="en-GB" dirty="0"/>
                  <a:t>                               brittle                       E</a:t>
                </a:r>
                <a:r>
                  <a:rPr lang="en-US" dirty="0"/>
                  <a:t> </a:t>
                </a:r>
                <a:r>
                  <a:rPr lang="en-GB" dirty="0"/>
                  <a:t>           </a:t>
                </a:r>
              </a:p>
              <a:p>
                <a:r>
                  <a:rPr lang="en-GB" dirty="0"/>
                  <a:t>                                                                          </a:t>
                </a:r>
                <a:endParaRPr lang="en-US" dirty="0"/>
              </a:p>
              <a:p>
                <a:r>
                  <a:rPr lang="en-GB" dirty="0"/>
                  <a:t>                    </a:t>
                </a:r>
              </a:p>
              <a:p>
                <a:r>
                  <a:rPr lang="en-GB" dirty="0"/>
                  <a:t>                                           ln </a:t>
                </a:r>
                <a:r>
                  <a:rPr lang="en-US" dirty="0">
                    <a:sym typeface="Symbol" charset="0"/>
                  </a:rPr>
                  <a:t></a:t>
                </a:r>
                <a:r>
                  <a:rPr lang="en-US" baseline="-25000" dirty="0"/>
                  <a:t>e</a:t>
                </a:r>
                <a:r>
                  <a:rPr lang="en-US" dirty="0"/>
                  <a:t> </a:t>
                </a:r>
                <a:r>
                  <a:rPr lang="en-GB" dirty="0"/>
                  <a:t>       ln </a:t>
                </a:r>
                <a:r>
                  <a:rPr lang="en-US" dirty="0">
                    <a:sym typeface="Symbol" charset="0"/>
                  </a:rPr>
                  <a:t></a:t>
                </a:r>
                <a:r>
                  <a:rPr lang="en-US" dirty="0" smtClean="0">
                    <a:sym typeface="Symbol" charset="0"/>
                  </a:rPr>
                  <a:t></a:t>
                </a:r>
                <a:endParaRPr lang="en-GB" dirty="0"/>
              </a:p>
            </p:txBody>
          </p:sp>
          <p:grpSp>
            <p:nvGrpSpPr>
              <p:cNvPr id="20488" name="Group 77"/>
              <p:cNvGrpSpPr>
                <a:grpSpLocks/>
              </p:cNvGrpSpPr>
              <p:nvPr/>
            </p:nvGrpSpPr>
            <p:grpSpPr bwMode="auto">
              <a:xfrm>
                <a:off x="1033" y="673"/>
                <a:ext cx="3431" cy="2008"/>
                <a:chOff x="1033" y="673"/>
                <a:chExt cx="3431" cy="2008"/>
              </a:xfrm>
            </p:grpSpPr>
            <p:grpSp>
              <p:nvGrpSpPr>
                <p:cNvPr id="20489" name="Group 76"/>
                <p:cNvGrpSpPr>
                  <a:grpSpLocks/>
                </p:cNvGrpSpPr>
                <p:nvPr/>
              </p:nvGrpSpPr>
              <p:grpSpPr bwMode="auto">
                <a:xfrm>
                  <a:off x="1033" y="673"/>
                  <a:ext cx="3431" cy="2008"/>
                  <a:chOff x="1033" y="673"/>
                  <a:chExt cx="3431" cy="2008"/>
                </a:xfrm>
              </p:grpSpPr>
              <p:grpSp>
                <p:nvGrpSpPr>
                  <p:cNvPr id="20491" name="Group 75"/>
                  <p:cNvGrpSpPr>
                    <a:grpSpLocks/>
                  </p:cNvGrpSpPr>
                  <p:nvPr/>
                </p:nvGrpSpPr>
                <p:grpSpPr bwMode="auto">
                  <a:xfrm>
                    <a:off x="1033" y="673"/>
                    <a:ext cx="3431" cy="2008"/>
                    <a:chOff x="1033" y="673"/>
                    <a:chExt cx="3431" cy="2008"/>
                  </a:xfrm>
                </p:grpSpPr>
                <p:sp>
                  <p:nvSpPr>
                    <p:cNvPr id="20493" name="Line 10"/>
                    <p:cNvSpPr>
                      <a:spLocks noChangeShapeType="1"/>
                    </p:cNvSpPr>
                    <p:nvPr/>
                  </p:nvSpPr>
                  <p:spPr bwMode="auto">
                    <a:xfrm>
                      <a:off x="2343" y="673"/>
                      <a:ext cx="1716" cy="1523"/>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20494" name="Line 11"/>
                    <p:cNvSpPr>
                      <a:spLocks noChangeShapeType="1"/>
                    </p:cNvSpPr>
                    <p:nvPr/>
                  </p:nvSpPr>
                  <p:spPr bwMode="auto">
                    <a:xfrm>
                      <a:off x="1033" y="940"/>
                      <a:ext cx="0" cy="1741"/>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20495" name="Line 12"/>
                    <p:cNvSpPr>
                      <a:spLocks noChangeShapeType="1"/>
                    </p:cNvSpPr>
                    <p:nvPr/>
                  </p:nvSpPr>
                  <p:spPr bwMode="auto">
                    <a:xfrm flipH="1" flipV="1">
                      <a:off x="1834" y="1520"/>
                      <a:ext cx="2158" cy="653"/>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dirty="0"/>
                    </a:p>
                  </p:txBody>
                </p:sp>
                <p:sp>
                  <p:nvSpPr>
                    <p:cNvPr id="20496" name="Line 13"/>
                    <p:cNvSpPr>
                      <a:spLocks noChangeShapeType="1"/>
                    </p:cNvSpPr>
                    <p:nvPr/>
                  </p:nvSpPr>
                  <p:spPr bwMode="auto">
                    <a:xfrm>
                      <a:off x="1701" y="1374"/>
                      <a:ext cx="4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7" name="Line 14"/>
                    <p:cNvSpPr>
                      <a:spLocks noChangeShapeType="1"/>
                    </p:cNvSpPr>
                    <p:nvPr/>
                  </p:nvSpPr>
                  <p:spPr bwMode="auto">
                    <a:xfrm>
                      <a:off x="2013" y="1157"/>
                      <a:ext cx="1471" cy="1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98" name="Line 15"/>
                    <p:cNvSpPr>
                      <a:spLocks noChangeShapeType="1"/>
                    </p:cNvSpPr>
                    <p:nvPr/>
                  </p:nvSpPr>
                  <p:spPr bwMode="auto">
                    <a:xfrm>
                      <a:off x="1033" y="2680"/>
                      <a:ext cx="343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499" name="Line 16"/>
                    <p:cNvSpPr>
                      <a:spLocks noChangeShapeType="1"/>
                    </p:cNvSpPr>
                    <p:nvPr/>
                  </p:nvSpPr>
                  <p:spPr bwMode="auto">
                    <a:xfrm>
                      <a:off x="2258" y="692"/>
                      <a:ext cx="0" cy="65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3665" name="Line 17"/>
                    <p:cNvSpPr>
                      <a:spLocks noChangeShapeType="1"/>
                    </p:cNvSpPr>
                    <p:nvPr/>
                  </p:nvSpPr>
                  <p:spPr bwMode="auto">
                    <a:xfrm flipV="1">
                      <a:off x="1834" y="1384"/>
                      <a:ext cx="3" cy="10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sp>
                <p:nvSpPr>
                  <p:cNvPr id="283666" name="Line 18"/>
                  <p:cNvSpPr>
                    <a:spLocks noChangeShapeType="1"/>
                  </p:cNvSpPr>
                  <p:nvPr/>
                </p:nvSpPr>
                <p:spPr bwMode="auto">
                  <a:xfrm>
                    <a:off x="2579" y="1393"/>
                    <a:ext cx="528"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sp>
              <p:nvSpPr>
                <p:cNvPr id="20490" name="Line 19"/>
                <p:cNvSpPr>
                  <a:spLocks noChangeShapeType="1"/>
                </p:cNvSpPr>
                <p:nvPr/>
              </p:nvSpPr>
              <p:spPr bwMode="auto">
                <a:xfrm>
                  <a:off x="2041" y="1136"/>
                  <a:ext cx="1471" cy="1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283668" name="Line 20"/>
            <p:cNvSpPr>
              <a:spLocks noChangeShapeType="1"/>
            </p:cNvSpPr>
            <p:nvPr/>
          </p:nvSpPr>
          <p:spPr bwMode="auto">
            <a:xfrm>
              <a:off x="3152" y="1392"/>
              <a:ext cx="0" cy="129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sp>
        <p:nvSpPr>
          <p:cNvPr id="2" name="TextBox 1"/>
          <p:cNvSpPr txBox="1"/>
          <p:nvPr/>
        </p:nvSpPr>
        <p:spPr>
          <a:xfrm>
            <a:off x="384520" y="259221"/>
            <a:ext cx="8494394" cy="1938992"/>
          </a:xfrm>
          <a:prstGeom prst="rect">
            <a:avLst/>
          </a:prstGeom>
          <a:noFill/>
        </p:spPr>
        <p:txBody>
          <a:bodyPr wrap="square" rtlCol="0">
            <a:spAutoFit/>
          </a:bodyPr>
          <a:lstStyle/>
          <a:p>
            <a:r>
              <a:rPr lang="en-GB" sz="2400" dirty="0" smtClean="0">
                <a:latin typeface="Arial"/>
              </a:rPr>
              <a:t>Hvorslev used Terzaghi’s </a:t>
            </a:r>
            <a:r>
              <a:rPr lang="en-GB" sz="2400" dirty="0">
                <a:latin typeface="Arial"/>
              </a:rPr>
              <a:t>shear box </a:t>
            </a:r>
            <a:r>
              <a:rPr lang="en-GB" sz="2400" dirty="0" smtClean="0">
                <a:latin typeface="Arial"/>
              </a:rPr>
              <a:t>to prepare and test clay with test paths from D </a:t>
            </a:r>
            <a:r>
              <a:rPr lang="en-GB" sz="2400" dirty="0">
                <a:latin typeface="Arial"/>
              </a:rPr>
              <a:t>to H to </a:t>
            </a:r>
            <a:r>
              <a:rPr lang="en-GB" sz="2400" dirty="0" smtClean="0">
                <a:latin typeface="Arial"/>
              </a:rPr>
              <a:t>E</a:t>
            </a:r>
            <a:r>
              <a:rPr lang="en-GB" sz="2400" dirty="0">
                <a:latin typeface="Arial"/>
              </a:rPr>
              <a:t> </a:t>
            </a:r>
            <a:r>
              <a:rPr lang="en-GB" sz="2400" dirty="0" smtClean="0">
                <a:latin typeface="Arial"/>
              </a:rPr>
              <a:t>(normal consolidation), from E </a:t>
            </a:r>
            <a:r>
              <a:rPr lang="en-GB" sz="2400" dirty="0">
                <a:latin typeface="Arial"/>
              </a:rPr>
              <a:t>to C to </a:t>
            </a:r>
            <a:r>
              <a:rPr lang="en-GB" sz="2400" dirty="0" smtClean="0">
                <a:latin typeface="Arial"/>
              </a:rPr>
              <a:t>B</a:t>
            </a:r>
            <a:r>
              <a:rPr lang="en-GB" sz="2400" dirty="0">
                <a:latin typeface="Arial"/>
              </a:rPr>
              <a:t> </a:t>
            </a:r>
            <a:r>
              <a:rPr lang="en-GB" sz="2400" dirty="0" smtClean="0">
                <a:latin typeface="Arial"/>
              </a:rPr>
              <a:t>(swelling) from B to F (slow </a:t>
            </a:r>
            <a:r>
              <a:rPr lang="en-GB" sz="2400" dirty="0">
                <a:latin typeface="Arial"/>
              </a:rPr>
              <a:t>increase of shear stress to peak-</a:t>
            </a:r>
            <a:r>
              <a:rPr lang="en-GB" sz="2400" dirty="0" smtClean="0">
                <a:latin typeface="Arial"/>
              </a:rPr>
              <a:t>strength). </a:t>
            </a:r>
            <a:r>
              <a:rPr lang="en-GB" sz="2400" dirty="0">
                <a:latin typeface="Arial"/>
              </a:rPr>
              <a:t>He divided stresses by </a:t>
            </a:r>
            <a:r>
              <a:rPr lang="en-US" sz="2400" dirty="0">
                <a:latin typeface="Arial"/>
                <a:sym typeface="Symbol" charset="0"/>
              </a:rPr>
              <a:t></a:t>
            </a:r>
            <a:r>
              <a:rPr lang="en-US" sz="2400" baseline="-25000" dirty="0" smtClean="0">
                <a:latin typeface="Arial"/>
              </a:rPr>
              <a:t>e  </a:t>
            </a:r>
            <a:r>
              <a:rPr lang="en-GB" sz="2400" dirty="0">
                <a:latin typeface="Arial"/>
              </a:rPr>
              <a:t>i</a:t>
            </a:r>
            <a:r>
              <a:rPr lang="en-GB" sz="2400" dirty="0" smtClean="0">
                <a:latin typeface="Arial"/>
              </a:rPr>
              <a:t>n order to normalise pressures to </a:t>
            </a:r>
            <a:r>
              <a:rPr lang="en-GB" sz="2400" dirty="0">
                <a:latin typeface="Arial"/>
              </a:rPr>
              <a:t>line </a:t>
            </a:r>
            <a:r>
              <a:rPr lang="en-GB" sz="2400" dirty="0" smtClean="0">
                <a:latin typeface="Arial"/>
              </a:rPr>
              <a:t>FAH as if all peaks were at w.</a:t>
            </a:r>
            <a:endParaRPr lang="en-US" sz="2400" dirty="0">
              <a:latin typeface="Arial"/>
            </a:endParaRPr>
          </a:p>
        </p:txBody>
      </p:sp>
      <p:sp>
        <p:nvSpPr>
          <p:cNvPr id="3" name="TextBox 2"/>
          <p:cNvSpPr txBox="1"/>
          <p:nvPr/>
        </p:nvSpPr>
        <p:spPr>
          <a:xfrm>
            <a:off x="5881215" y="3350069"/>
            <a:ext cx="2841944" cy="830997"/>
          </a:xfrm>
          <a:prstGeom prst="rect">
            <a:avLst/>
          </a:prstGeom>
          <a:noFill/>
        </p:spPr>
        <p:txBody>
          <a:bodyPr wrap="none" rtlCol="0">
            <a:spAutoFit/>
          </a:bodyPr>
          <a:lstStyle/>
          <a:p>
            <a:pPr algn="ctr"/>
            <a:r>
              <a:rPr lang="en-GB" sz="2400" dirty="0" smtClean="0">
                <a:solidFill>
                  <a:srgbClr val="FF0000"/>
                </a:solidFill>
              </a:rPr>
              <a:t>Terzaghi/Hvorslev;</a:t>
            </a:r>
          </a:p>
          <a:p>
            <a:pPr algn="ctr"/>
            <a:r>
              <a:rPr lang="en-GB" sz="2400" dirty="0" smtClean="0">
                <a:solidFill>
                  <a:srgbClr val="FF0000"/>
                </a:solidFill>
              </a:rPr>
              <a:t>the cohesion blunder</a:t>
            </a:r>
            <a:endParaRPr lang="en-GB" sz="2400" dirty="0">
              <a:solidFill>
                <a:srgbClr val="FF0000"/>
              </a:solidFill>
            </a:endParaRPr>
          </a:p>
        </p:txBody>
      </p:sp>
      <p:sp>
        <p:nvSpPr>
          <p:cNvPr id="4" name="TextBox 3"/>
          <p:cNvSpPr txBox="1"/>
          <p:nvPr/>
        </p:nvSpPr>
        <p:spPr>
          <a:xfrm>
            <a:off x="30231" y="30231"/>
            <a:ext cx="301660" cy="369332"/>
          </a:xfrm>
          <a:prstGeom prst="rect">
            <a:avLst/>
          </a:prstGeom>
          <a:noFill/>
        </p:spPr>
        <p:txBody>
          <a:bodyPr wrap="none" rtlCol="0">
            <a:spAutoFit/>
          </a:bodyPr>
          <a:lstStyle/>
          <a:p>
            <a:r>
              <a:rPr lang="en-GB" dirty="0" smtClean="0"/>
              <a:t>9</a:t>
            </a:r>
            <a:endParaRPr lang="en-GB" dirty="0"/>
          </a:p>
        </p:txBody>
      </p:sp>
    </p:spTree>
    <p:extLst>
      <p:ext uri="{BB962C8B-B14F-4D97-AF65-F5344CB8AC3E}">
        <p14:creationId xmlns:p14="http://schemas.microsoft.com/office/powerpoint/2010/main" val="41498792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1212</TotalTime>
  <Words>3793</Words>
  <Application>Microsoft Macintosh PowerPoint</Application>
  <PresentationFormat>On-screen Show (4:3)</PresentationFormat>
  <Paragraphs>588</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Coulomb’s (1773) design strength     = c +  tan d </vt:lpstr>
      <vt:lpstr>PowerPoint Presentation</vt:lpstr>
      <vt:lpstr>PowerPoint Presentation</vt:lpstr>
      <vt:lpstr> “Interlocking and Dissipation”; Taylor's (1948) data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Ductility and continuity in soil mechanics</vt:lpstr>
      <vt:lpstr>Strains by the associated plastic flow rule</vt:lpstr>
      <vt:lpstr>Construction without plastic ductility</vt:lpstr>
      <vt:lpstr>PowerPoint Presentation</vt:lpstr>
      <vt:lpstr>Plastic design of steel frame structures, Baker (1948)</vt:lpstr>
      <vt:lpstr>Derivation of original Cam-clay (1963)     q/p=1-ln(p/pc)</vt:lpstr>
      <vt:lpstr>Thurairajah’s (1961) analysis </vt:lpstr>
      <vt:lpstr>PowerPoint Presentation</vt:lpstr>
      <vt:lpstr>London clay “cut-face stand-up” model test  </vt:lpstr>
      <vt:lpstr>PowerPoint Presentation</vt:lpstr>
      <vt:lpstr>A backdrop will reduce sewer flow rate, but will cause deep trench-heading damage </vt:lpstr>
      <vt:lpstr>PowerPoint Presentation</vt:lpstr>
      <vt:lpstr>PowerPoint Presentation</vt:lpstr>
      <vt:lpstr>PowerPoint Presentation</vt:lpstr>
    </vt:vector>
  </TitlesOfParts>
  <Company>Long Road 6th Form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Coulomb’s (1773) and Rankine’s (1857) soil properties.</dc:title>
  <dc:creator>Steve Thorne</dc:creator>
  <cp:lastModifiedBy>Steve Thorne</cp:lastModifiedBy>
  <cp:revision>56</cp:revision>
  <dcterms:created xsi:type="dcterms:W3CDTF">2016-03-04T08:55:36Z</dcterms:created>
  <dcterms:modified xsi:type="dcterms:W3CDTF">2017-10-28T03:01:48Z</dcterms:modified>
</cp:coreProperties>
</file>